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 id="2147483731" r:id="rId3"/>
    <p:sldMasterId id="2147483743" r:id="rId4"/>
    <p:sldMasterId id="2147483776" r:id="rId5"/>
  </p:sldMasterIdLst>
  <p:notesMasterIdLst>
    <p:notesMasterId r:id="rId24"/>
  </p:notesMasterIdLst>
  <p:sldIdLst>
    <p:sldId id="3763" r:id="rId6"/>
    <p:sldId id="257" r:id="rId7"/>
    <p:sldId id="3759" r:id="rId8"/>
    <p:sldId id="3764" r:id="rId9"/>
    <p:sldId id="3761" r:id="rId10"/>
    <p:sldId id="267" r:id="rId11"/>
    <p:sldId id="3765" r:id="rId12"/>
    <p:sldId id="277" r:id="rId13"/>
    <p:sldId id="278" r:id="rId14"/>
    <p:sldId id="261" r:id="rId15"/>
    <p:sldId id="258" r:id="rId16"/>
    <p:sldId id="262" r:id="rId17"/>
    <p:sldId id="263" r:id="rId18"/>
    <p:sldId id="264" r:id="rId19"/>
    <p:sldId id="300" r:id="rId20"/>
    <p:sldId id="3743" r:id="rId21"/>
    <p:sldId id="3758" r:id="rId22"/>
    <p:sldId id="3760"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836F4A-D0A5-0B41-A9C7-4262F6C8380A}">
          <p14:sldIdLst>
            <p14:sldId id="3763"/>
            <p14:sldId id="257"/>
            <p14:sldId id="3759"/>
            <p14:sldId id="3764"/>
            <p14:sldId id="3761"/>
            <p14:sldId id="267"/>
            <p14:sldId id="3765"/>
            <p14:sldId id="277"/>
            <p14:sldId id="278"/>
          </p14:sldIdLst>
        </p14:section>
        <p14:section name="DevOps" id="{EB9B0DAD-D133-E44B-AFAD-581AE61A0F40}">
          <p14:sldIdLst>
            <p14:sldId id="261"/>
            <p14:sldId id="258"/>
            <p14:sldId id="262"/>
            <p14:sldId id="263"/>
            <p14:sldId id="264"/>
            <p14:sldId id="300"/>
            <p14:sldId id="3743"/>
            <p14:sldId id="3758"/>
            <p14:sldId id="37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6"/>
    <p:restoredTop sz="94512"/>
  </p:normalViewPr>
  <p:slideViewPr>
    <p:cSldViewPr snapToGrid="0" snapToObjects="1">
      <p:cViewPr varScale="1">
        <p:scale>
          <a:sx n="122" d="100"/>
          <a:sy n="122" d="100"/>
        </p:scale>
        <p:origin x="208" y="3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965A9-1E12-2F44-A2DC-787DEB56F22B}" type="datetimeFigureOut">
              <a:rPr lang="fr-FR" smtClean="0"/>
              <a:t>06/06/2019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4A377-1AD5-F247-8296-1C06E3630749}" type="slidenum">
              <a:rPr lang="fr-FR" smtClean="0"/>
              <a:t>‹#›</a:t>
            </a:fld>
            <a:endParaRPr lang="fr-FR"/>
          </a:p>
        </p:txBody>
      </p:sp>
    </p:spTree>
    <p:extLst>
      <p:ext uri="{BB962C8B-B14F-4D97-AF65-F5344CB8AC3E}">
        <p14:creationId xmlns:p14="http://schemas.microsoft.com/office/powerpoint/2010/main" val="70125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12951-4EA5-2546-B85A-3B2BAF22A1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492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73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it</a:t>
            </a:r>
            <a:endParaRPr/>
          </a:p>
        </p:txBody>
      </p:sp>
    </p:spTree>
    <p:extLst>
      <p:ext uri="{BB962C8B-B14F-4D97-AF65-F5344CB8AC3E}">
        <p14:creationId xmlns:p14="http://schemas.microsoft.com/office/powerpoint/2010/main" val="298254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b2c5b205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b2c5b205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3644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http://dev2ops.org/2010/02/what-is-devops/ </a:t>
            </a:r>
          </a:p>
          <a:p>
            <a:endParaRPr lang="en-US" dirty="0"/>
          </a:p>
          <a:p>
            <a:r>
              <a:rPr lang="en-US" dirty="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1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Pager image: http://www.medicoland.eu/ru/pager&amp;page=4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47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Dev: </a:t>
            </a:r>
            <a:r>
              <a:rPr lang="en-US" sz="900" dirty="0">
                <a:gradFill>
                  <a:gsLst>
                    <a:gs pos="2917">
                      <a:srgbClr val="505050"/>
                    </a:gs>
                    <a:gs pos="30000">
                      <a:srgbClr val="505050"/>
                    </a:gs>
                  </a:gsLst>
                  <a:lin ang="5400000" scaled="0"/>
                </a:gradFill>
              </a:rPr>
              <a:t>“What’s the point of an </a:t>
            </a:r>
            <a:r>
              <a:rPr lang="en-US" sz="900" dirty="0">
                <a:solidFill>
                  <a:srgbClr val="008A00"/>
                </a:solidFill>
              </a:rPr>
              <a:t>Agile</a:t>
            </a:r>
            <a:r>
              <a:rPr lang="en-US" sz="900" dirty="0">
                <a:gradFill>
                  <a:gsLst>
                    <a:gs pos="2917">
                      <a:srgbClr val="505050"/>
                    </a:gs>
                    <a:gs pos="30000">
                      <a:srgbClr val="505050"/>
                    </a:gs>
                  </a:gsLst>
                  <a:lin ang="5400000" scaled="0"/>
                </a:gradFill>
              </a:rPr>
              <a:t> development process, that produces production ready code every two weeks, if the </a:t>
            </a:r>
            <a:r>
              <a:rPr lang="en-US" sz="900" b="1" u="sng" dirty="0">
                <a:gradFill>
                  <a:gsLst>
                    <a:gs pos="2917">
                      <a:srgbClr val="505050"/>
                    </a:gs>
                    <a:gs pos="30000">
                      <a:srgbClr val="505050"/>
                    </a:gs>
                  </a:gsLst>
                  <a:lin ang="5400000" scaled="0"/>
                </a:gradFill>
              </a:rPr>
              <a:t>code sits for weeks </a:t>
            </a:r>
            <a:r>
              <a:rPr lang="en-US" sz="900" dirty="0">
                <a:gradFill>
                  <a:gsLst>
                    <a:gs pos="2917">
                      <a:srgbClr val="505050"/>
                    </a:gs>
                    <a:gs pos="30000">
                      <a:srgbClr val="505050"/>
                    </a:gs>
                  </a:gsLst>
                  <a:lin ang="5400000" scaled="0"/>
                </a:gradFill>
              </a:rPr>
              <a:t>or months </a:t>
            </a:r>
            <a:r>
              <a:rPr lang="en-US" sz="900" b="1" u="sng" dirty="0">
                <a:gradFill>
                  <a:gsLst>
                    <a:gs pos="2917">
                      <a:srgbClr val="505050"/>
                    </a:gs>
                    <a:gs pos="30000">
                      <a:srgbClr val="505050"/>
                    </a:gs>
                  </a:gsLst>
                  <a:lin ang="5400000" scaled="0"/>
                </a:gradFill>
              </a:rPr>
              <a:t>waiting to be released</a:t>
            </a:r>
            <a:r>
              <a:rPr lang="en-US" sz="900" dirty="0">
                <a:gradFill>
                  <a:gsLst>
                    <a:gs pos="2917">
                      <a:srgbClr val="505050"/>
                    </a:gs>
                    <a:gs pos="30000">
                      <a:srgbClr val="505050"/>
                    </a:gs>
                  </a:gsLst>
                  <a:lin ang="5400000" scaled="0"/>
                </a:gradFill>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rgbClr val="505050"/>
                  </a:gs>
                  <a:gs pos="3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rgbClr val="505050"/>
                    </a:gs>
                    <a:gs pos="30000">
                      <a:srgbClr val="505050"/>
                    </a:gs>
                  </a:gsLst>
                  <a:lin ang="5400000" scaled="0"/>
                </a:gradFill>
              </a:rPr>
              <a:t>IT/Ops: “These frequent releases are </a:t>
            </a:r>
            <a:r>
              <a:rPr lang="en-US" sz="900" dirty="0">
                <a:solidFill>
                  <a:srgbClr val="FF0000"/>
                </a:solidFill>
              </a:rPr>
              <a:t>killing </a:t>
            </a:r>
            <a:r>
              <a:rPr lang="en-US" sz="900" dirty="0">
                <a:gradFill>
                  <a:gsLst>
                    <a:gs pos="2917">
                      <a:srgbClr val="505050"/>
                    </a:gs>
                    <a:gs pos="30000">
                      <a:srgbClr val="505050"/>
                    </a:gs>
                  </a:gsLst>
                  <a:lin ang="5400000" scaled="0"/>
                </a:gradFill>
              </a:rPr>
              <a:t>my team, and </a:t>
            </a:r>
            <a:r>
              <a:rPr lang="en-US" sz="900" dirty="0">
                <a:solidFill>
                  <a:srgbClr val="FF0000"/>
                </a:solidFill>
              </a:rPr>
              <a:t>impacting</a:t>
            </a:r>
            <a:r>
              <a:rPr lang="en-US" sz="900" dirty="0">
                <a:gradFill>
                  <a:gsLst>
                    <a:gs pos="2917">
                      <a:srgbClr val="505050"/>
                    </a:gs>
                    <a:gs pos="30000">
                      <a:srgbClr val="505050"/>
                    </a:gs>
                  </a:gsLst>
                  <a:lin ang="5400000" scaled="0"/>
                </a:gradFill>
              </a:rPr>
              <a:t> our ability to have a stable environment!”</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87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 11:25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78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6/6/19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66553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7483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8665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41451948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3989088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877362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8227438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811713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713789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012666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19991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89146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0969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9987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7116521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552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02679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endParaRPr>
          </a:p>
        </p:txBody>
      </p:sp>
    </p:spTree>
    <p:extLst>
      <p:ext uri="{BB962C8B-B14F-4D97-AF65-F5344CB8AC3E}">
        <p14:creationId xmlns:p14="http://schemas.microsoft.com/office/powerpoint/2010/main" val="193190648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0"/>
            <a:ext cx="12192000" cy="4691200"/>
          </a:xfrm>
          <a:prstGeom prst="rect">
            <a:avLst/>
          </a:prstGeom>
          <a:solidFill>
            <a:schemeClr val="dk2"/>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10" name="Google Shape;10;p2"/>
          <p:cNvCxnSpPr/>
          <p:nvPr/>
        </p:nvCxnSpPr>
        <p:spPr>
          <a:xfrm>
            <a:off x="0" y="4662140"/>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914400" y="2490375"/>
            <a:ext cx="10363200" cy="2198400"/>
          </a:xfrm>
          <a:prstGeom prst="rect">
            <a:avLst/>
          </a:prstGeom>
        </p:spPr>
        <p:txBody>
          <a:bodyPr spcFirstLastPara="1" wrap="square" lIns="91425" tIns="91425" rIns="91425" bIns="91425" anchor="b" anchorCtr="0"/>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
        <p:nvSpPr>
          <p:cNvPr id="12" name="Google Shape;12;p2"/>
          <p:cNvSpPr txBox="1">
            <a:spLocks noGrp="1"/>
          </p:cNvSpPr>
          <p:nvPr>
            <p:ph type="subTitle" idx="1"/>
          </p:nvPr>
        </p:nvSpPr>
        <p:spPr>
          <a:xfrm>
            <a:off x="914400" y="4836036"/>
            <a:ext cx="10363200" cy="1032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endParaRPr/>
          </a:p>
        </p:txBody>
      </p:sp>
    </p:spTree>
    <p:extLst>
      <p:ext uri="{BB962C8B-B14F-4D97-AF65-F5344CB8AC3E}">
        <p14:creationId xmlns:p14="http://schemas.microsoft.com/office/powerpoint/2010/main" val="4991032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4"/>
          <p:cNvSpPr/>
          <p:nvPr/>
        </p:nvSpPr>
        <p:spPr>
          <a:xfrm>
            <a:off x="0" y="0"/>
            <a:ext cx="12192000" cy="1533200"/>
          </a:xfrm>
          <a:prstGeom prst="rect">
            <a:avLst/>
          </a:prstGeom>
          <a:solidFill>
            <a:schemeClr val="dk2"/>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21" name="Google Shape;21;p4"/>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609600"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6256365" y="1600200"/>
            <a:ext cx="53260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19159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5"/>
          <p:cNvSpPr/>
          <p:nvPr/>
        </p:nvSpPr>
        <p:spPr>
          <a:xfrm>
            <a:off x="0" y="0"/>
            <a:ext cx="12192000" cy="1533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28" name="Google Shape;28;p5"/>
          <p:cNvCxnSpPr/>
          <p:nvPr/>
        </p:nvCxnSpPr>
        <p:spPr>
          <a:xfrm>
            <a:off x="0" y="1503833"/>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10718469" y="57685"/>
            <a:ext cx="1417867" cy="1417831"/>
          </a:xfrm>
          <a:prstGeom prst="rect">
            <a:avLst/>
          </a:prstGeom>
          <a:noFill/>
          <a:ln>
            <a:noFill/>
          </a:ln>
        </p:spPr>
      </p:pic>
    </p:spTree>
    <p:extLst>
      <p:ext uri="{BB962C8B-B14F-4D97-AF65-F5344CB8AC3E}">
        <p14:creationId xmlns:p14="http://schemas.microsoft.com/office/powerpoint/2010/main" val="17253691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example">
  <p:cSld name="example">
    <p:spTree>
      <p:nvGrpSpPr>
        <p:cNvPr id="1" name="Shape 31"/>
        <p:cNvGrpSpPr/>
        <p:nvPr/>
      </p:nvGrpSpPr>
      <p:grpSpPr>
        <a:xfrm>
          <a:off x="0" y="0"/>
          <a:ext cx="0" cy="0"/>
          <a:chOff x="0" y="0"/>
          <a:chExt cx="0" cy="0"/>
        </a:xfrm>
      </p:grpSpPr>
      <p:sp>
        <p:nvSpPr>
          <p:cNvPr id="32" name="Google Shape;32;p6"/>
          <p:cNvSpPr/>
          <p:nvPr/>
        </p:nvSpPr>
        <p:spPr>
          <a:xfrm>
            <a:off x="-1" y="982800"/>
            <a:ext cx="12192000" cy="5875200"/>
          </a:xfrm>
          <a:prstGeom prst="rect">
            <a:avLst/>
          </a:prstGeom>
          <a:solidFill>
            <a:srgbClr val="2388DB"/>
          </a:solidFill>
          <a:ln>
            <a:noFill/>
          </a:ln>
        </p:spPr>
        <p:txBody>
          <a:bodyPr spcFirstLastPara="1" wrap="square" lIns="121900" tIns="60933" rIns="121900" bIns="60933" anchor="ctr" anchorCtr="0">
            <a:noAutofit/>
          </a:bodyPr>
          <a:lstStyle/>
          <a:p>
            <a:pPr marL="0" lvl="0" indent="0" algn="l" rtl="0">
              <a:spcBef>
                <a:spcPts val="0"/>
              </a:spcBef>
              <a:spcAft>
                <a:spcPts val="0"/>
              </a:spcAft>
              <a:buNone/>
            </a:pPr>
            <a:endParaRPr sz="2400"/>
          </a:p>
        </p:txBody>
      </p:sp>
      <p:cxnSp>
        <p:nvCxnSpPr>
          <p:cNvPr id="33" name="Google Shape;33;p6"/>
          <p:cNvCxnSpPr/>
          <p:nvPr/>
        </p:nvCxnSpPr>
        <p:spPr>
          <a:xfrm>
            <a:off x="0" y="1024061"/>
            <a:ext cx="12192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34" name="Google Shape;34;p6"/>
          <p:cNvSpPr txBox="1">
            <a:spLocks noGrp="1"/>
          </p:cNvSpPr>
          <p:nvPr>
            <p:ph type="body" idx="1"/>
          </p:nvPr>
        </p:nvSpPr>
        <p:spPr>
          <a:xfrm>
            <a:off x="412800" y="152479"/>
            <a:ext cx="10972800" cy="692800"/>
          </a:xfrm>
          <a:prstGeom prst="rect">
            <a:avLst/>
          </a:prstGeom>
        </p:spPr>
        <p:txBody>
          <a:bodyPr spcFirstLastPara="1" wrap="square" lIns="91425" tIns="91425" rIns="91425" bIns="91425" anchor="t" anchorCtr="0"/>
          <a:lstStyle>
            <a:lvl1pPr marL="609585" lvl="0" indent="-558786" rtl="0">
              <a:spcBef>
                <a:spcPts val="0"/>
              </a:spcBef>
              <a:spcAft>
                <a:spcPts val="0"/>
              </a:spcAft>
              <a:buSzPts val="3000"/>
              <a:buChar char="●"/>
              <a:defRPr sz="2400">
                <a:solidFill>
                  <a:schemeClr val="dk2"/>
                </a:solidFill>
              </a:defRPr>
            </a:lvl1pPr>
            <a:lvl2pPr marL="1219170" lvl="1" indent="-507987" rtl="0">
              <a:spcBef>
                <a:spcPts val="0"/>
              </a:spcBef>
              <a:spcAft>
                <a:spcPts val="0"/>
              </a:spcAft>
              <a:buSzPts val="2400"/>
              <a:buChar char="○"/>
              <a:defRPr sz="2400">
                <a:solidFill>
                  <a:schemeClr val="dk2"/>
                </a:solidFill>
              </a:defRPr>
            </a:lvl2pPr>
            <a:lvl3pPr marL="1828754" lvl="2" indent="-507987" rtl="0">
              <a:spcBef>
                <a:spcPts val="0"/>
              </a:spcBef>
              <a:spcAft>
                <a:spcPts val="0"/>
              </a:spcAft>
              <a:buSzPts val="2400"/>
              <a:buChar char="■"/>
              <a:defRPr sz="2400">
                <a:solidFill>
                  <a:schemeClr val="dk2"/>
                </a:solidFill>
              </a:defRPr>
            </a:lvl3pPr>
            <a:lvl4pPr marL="2438339" lvl="3" indent="-457189" rtl="0">
              <a:spcBef>
                <a:spcPts val="0"/>
              </a:spcBef>
              <a:spcAft>
                <a:spcPts val="0"/>
              </a:spcAft>
              <a:buSzPts val="1800"/>
              <a:buChar char="●"/>
              <a:defRPr sz="2400">
                <a:solidFill>
                  <a:schemeClr val="dk2"/>
                </a:solidFill>
              </a:defRPr>
            </a:lvl4pPr>
            <a:lvl5pPr marL="3047924" lvl="4" indent="-457189" rtl="0">
              <a:spcBef>
                <a:spcPts val="0"/>
              </a:spcBef>
              <a:spcAft>
                <a:spcPts val="0"/>
              </a:spcAft>
              <a:buSzPts val="1800"/>
              <a:buChar char="○"/>
              <a:defRPr sz="2400">
                <a:solidFill>
                  <a:schemeClr val="dk2"/>
                </a:solidFill>
              </a:defRPr>
            </a:lvl5pPr>
            <a:lvl6pPr marL="3657509" lvl="5" indent="-457189" rtl="0">
              <a:spcBef>
                <a:spcPts val="0"/>
              </a:spcBef>
              <a:spcAft>
                <a:spcPts val="0"/>
              </a:spcAft>
              <a:buSzPts val="1800"/>
              <a:buChar char="■"/>
              <a:defRPr sz="2400">
                <a:solidFill>
                  <a:schemeClr val="dk2"/>
                </a:solidFill>
              </a:defRPr>
            </a:lvl6pPr>
            <a:lvl7pPr marL="4267093" lvl="6" indent="-457189" rtl="0">
              <a:spcBef>
                <a:spcPts val="0"/>
              </a:spcBef>
              <a:spcAft>
                <a:spcPts val="0"/>
              </a:spcAft>
              <a:buSzPts val="1800"/>
              <a:buChar char="●"/>
              <a:defRPr sz="2400">
                <a:solidFill>
                  <a:schemeClr val="dk2"/>
                </a:solidFill>
              </a:defRPr>
            </a:lvl7pPr>
            <a:lvl8pPr marL="4876678" lvl="7" indent="-457189" rtl="0">
              <a:spcBef>
                <a:spcPts val="0"/>
              </a:spcBef>
              <a:spcAft>
                <a:spcPts val="0"/>
              </a:spcAft>
              <a:buSzPts val="1800"/>
              <a:buChar char="○"/>
              <a:defRPr sz="2400">
                <a:solidFill>
                  <a:schemeClr val="dk2"/>
                </a:solidFill>
              </a:defRPr>
            </a:lvl8pPr>
            <a:lvl9pPr marL="5486263" lvl="8" indent="-457189" rtl="0">
              <a:spcBef>
                <a:spcPts val="0"/>
              </a:spcBef>
              <a:spcAft>
                <a:spcPts val="0"/>
              </a:spcAft>
              <a:buSzPts val="1800"/>
              <a:buChar char="■"/>
              <a:defRPr sz="2400">
                <a:solidFill>
                  <a:schemeClr val="dk2"/>
                </a:solidFill>
              </a:defRPr>
            </a:lvl9pPr>
          </a:lstStyle>
          <a:p>
            <a:endParaRPr/>
          </a:p>
        </p:txBody>
      </p:sp>
      <p:pic>
        <p:nvPicPr>
          <p:cNvPr id="35" name="Google Shape;35;p6"/>
          <p:cNvPicPr preferRelativeResize="0"/>
          <p:nvPr/>
        </p:nvPicPr>
        <p:blipFill rotWithShape="1">
          <a:blip r:embed="rId2">
            <a:alphaModFix amt="5000"/>
          </a:blip>
          <a:srcRect t="24898" r="21519" b="25395"/>
          <a:stretch/>
        </p:blipFill>
        <p:spPr>
          <a:xfrm>
            <a:off x="3008434" y="1012100"/>
            <a:ext cx="9183569" cy="5816600"/>
          </a:xfrm>
          <a:prstGeom prst="rect">
            <a:avLst/>
          </a:prstGeom>
          <a:noFill/>
          <a:ln>
            <a:noFill/>
          </a:ln>
        </p:spPr>
      </p:pic>
      <p:sp>
        <p:nvSpPr>
          <p:cNvPr id="36" name="Google Shape;36;p6"/>
          <p:cNvSpPr txBox="1">
            <a:spLocks noGrp="1"/>
          </p:cNvSpPr>
          <p:nvPr>
            <p:ph type="ctrTitle"/>
          </p:nvPr>
        </p:nvSpPr>
        <p:spPr>
          <a:xfrm>
            <a:off x="412800" y="3050067"/>
            <a:ext cx="5776800" cy="20572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6146667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blue-k8s" type="blank">
  <p:cSld name="Blank-blue-k8s">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245234" y="2"/>
            <a:ext cx="11701535" cy="6857997"/>
          </a:xfrm>
          <a:prstGeom prst="rect">
            <a:avLst/>
          </a:prstGeom>
          <a:noFill/>
          <a:ln>
            <a:noFill/>
          </a:ln>
        </p:spPr>
      </p:pic>
      <p:sp>
        <p:nvSpPr>
          <p:cNvPr id="45" name="Google Shape;45;p8"/>
          <p:cNvSpPr txBox="1">
            <a:spLocks noGrp="1"/>
          </p:cNvSpPr>
          <p:nvPr>
            <p:ph type="ctrTitle"/>
          </p:nvPr>
        </p:nvSpPr>
        <p:spPr>
          <a:xfrm>
            <a:off x="914400" y="2490375"/>
            <a:ext cx="10363200" cy="2198400"/>
          </a:xfrm>
          <a:prstGeom prst="rect">
            <a:avLst/>
          </a:prstGeom>
        </p:spPr>
        <p:txBody>
          <a:bodyPr spcFirstLastPara="1" wrap="square" lIns="91425" tIns="91425" rIns="91425" bIns="91425" anchor="b" anchorCtr="0"/>
          <a:lstStyle>
            <a:lvl1pPr lvl="0" rtl="0">
              <a:spcBef>
                <a:spcPts val="0"/>
              </a:spcBef>
              <a:spcAft>
                <a:spcPts val="0"/>
              </a:spcAft>
              <a:buSzPts val="7200"/>
              <a:buNone/>
              <a:defRPr sz="9600"/>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21790683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667000" y="0"/>
            <a:ext cx="6857997" cy="6857997"/>
          </a:xfrm>
          <a:prstGeom prst="rect">
            <a:avLst/>
          </a:prstGeom>
          <a:noFill/>
          <a:ln>
            <a:noFill/>
          </a:ln>
        </p:spPr>
      </p:pic>
      <p:sp>
        <p:nvSpPr>
          <p:cNvPr id="48" name="Google Shape;48;p9"/>
          <p:cNvSpPr txBox="1">
            <a:spLocks noGrp="1"/>
          </p:cNvSpPr>
          <p:nvPr>
            <p:ph type="title"/>
          </p:nvPr>
        </p:nvSpPr>
        <p:spPr>
          <a:xfrm>
            <a:off x="609600" y="274637"/>
            <a:ext cx="10972800" cy="1143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rtl="0">
              <a:spcBef>
                <a:spcPts val="800"/>
              </a:spcBef>
              <a:spcAft>
                <a:spcPts val="0"/>
              </a:spcAft>
              <a:buClr>
                <a:schemeClr val="dk1"/>
              </a:buClr>
              <a:buSzPts val="3000"/>
              <a:buChar char="●"/>
              <a:defRPr sz="4000">
                <a:solidFill>
                  <a:schemeClr val="dk1"/>
                </a:solidFill>
              </a:defRPr>
            </a:lvl1pPr>
            <a:lvl2pPr marL="1219170" lvl="1" indent="-507987" rtl="0">
              <a:spcBef>
                <a:spcPts val="0"/>
              </a:spcBef>
              <a:spcAft>
                <a:spcPts val="0"/>
              </a:spcAft>
              <a:buClr>
                <a:schemeClr val="dk1"/>
              </a:buClr>
              <a:buSzPts val="2400"/>
              <a:buChar char="○"/>
              <a:defRPr sz="3200">
                <a:solidFill>
                  <a:schemeClr val="dk1"/>
                </a:solidFill>
              </a:defRPr>
            </a:lvl2pPr>
            <a:lvl3pPr marL="1828754" lvl="2" indent="-507987" rtl="0">
              <a:spcBef>
                <a:spcPts val="0"/>
              </a:spcBef>
              <a:spcAft>
                <a:spcPts val="0"/>
              </a:spcAft>
              <a:buClr>
                <a:schemeClr val="dk1"/>
              </a:buClr>
              <a:buSzPts val="2400"/>
              <a:buChar char="■"/>
              <a:defRPr sz="3200">
                <a:solidFill>
                  <a:schemeClr val="dk1"/>
                </a:solidFill>
              </a:defRPr>
            </a:lvl3pPr>
            <a:lvl4pPr marL="2438339" lvl="3" indent="-457189" rtl="0">
              <a:spcBef>
                <a:spcPts val="0"/>
              </a:spcBef>
              <a:spcAft>
                <a:spcPts val="0"/>
              </a:spcAft>
              <a:buClr>
                <a:schemeClr val="dk1"/>
              </a:buClr>
              <a:buSzPts val="1800"/>
              <a:buChar char="●"/>
              <a:defRPr sz="2400">
                <a:solidFill>
                  <a:schemeClr val="dk1"/>
                </a:solidFill>
              </a:defRPr>
            </a:lvl4pPr>
            <a:lvl5pPr marL="3047924" lvl="4" indent="-457189" rtl="0">
              <a:spcBef>
                <a:spcPts val="0"/>
              </a:spcBef>
              <a:spcAft>
                <a:spcPts val="0"/>
              </a:spcAft>
              <a:buClr>
                <a:schemeClr val="dk1"/>
              </a:buClr>
              <a:buSzPts val="1800"/>
              <a:buChar char="○"/>
              <a:defRPr sz="2400">
                <a:solidFill>
                  <a:schemeClr val="dk1"/>
                </a:solidFill>
              </a:defRPr>
            </a:lvl5pPr>
            <a:lvl6pPr marL="3657509" lvl="5" indent="-457189" rtl="0">
              <a:spcBef>
                <a:spcPts val="0"/>
              </a:spcBef>
              <a:spcAft>
                <a:spcPts val="0"/>
              </a:spcAft>
              <a:buClr>
                <a:schemeClr val="dk1"/>
              </a:buClr>
              <a:buSzPts val="1800"/>
              <a:buChar char="■"/>
              <a:defRPr sz="2400">
                <a:solidFill>
                  <a:schemeClr val="dk1"/>
                </a:solidFill>
              </a:defRPr>
            </a:lvl6pPr>
            <a:lvl7pPr marL="4267093" lvl="6" indent="-457189" rtl="0">
              <a:spcBef>
                <a:spcPts val="0"/>
              </a:spcBef>
              <a:spcAft>
                <a:spcPts val="0"/>
              </a:spcAft>
              <a:buClr>
                <a:schemeClr val="dk1"/>
              </a:buClr>
              <a:buSzPts val="1800"/>
              <a:buChar char="●"/>
              <a:defRPr sz="2400">
                <a:solidFill>
                  <a:schemeClr val="dk1"/>
                </a:solidFill>
              </a:defRPr>
            </a:lvl7pPr>
            <a:lvl8pPr marL="4876678" lvl="7" indent="-457189" rtl="0">
              <a:spcBef>
                <a:spcPts val="0"/>
              </a:spcBef>
              <a:spcAft>
                <a:spcPts val="0"/>
              </a:spcAft>
              <a:buClr>
                <a:schemeClr val="dk1"/>
              </a:buClr>
              <a:buSzPts val="1800"/>
              <a:buChar char="○"/>
              <a:defRPr sz="2400">
                <a:solidFill>
                  <a:schemeClr val="dk1"/>
                </a:solidFill>
              </a:defRPr>
            </a:lvl8pPr>
            <a:lvl9pPr marL="5486263" lvl="8" indent="-457189" rtl="0">
              <a:spcBef>
                <a:spcPts val="0"/>
              </a:spcBef>
              <a:spcAft>
                <a:spcPts val="0"/>
              </a:spcAft>
              <a:buClr>
                <a:schemeClr val="dk1"/>
              </a:buClr>
              <a:buSzPts val="1800"/>
              <a:buChar char="■"/>
              <a:defRPr sz="2400">
                <a:solidFill>
                  <a:schemeClr val="dk1"/>
                </a:solidFill>
              </a:defRPr>
            </a:lvl9pPr>
          </a:lstStyle>
          <a:p>
            <a:endParaRPr/>
          </a:p>
        </p:txBody>
      </p:sp>
    </p:spTree>
    <p:extLst>
      <p:ext uri="{BB962C8B-B14F-4D97-AF65-F5344CB8AC3E}">
        <p14:creationId xmlns:p14="http://schemas.microsoft.com/office/powerpoint/2010/main" val="351469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0489240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4242398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7072457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8232087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413688668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5512630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9942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7492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28932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631096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42363052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12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463791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19978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0965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736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5" y="1408503"/>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390980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3133"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2328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813133"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578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38204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7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151700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7063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381865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8414"/>
            <a:ext cx="5378869" cy="6858000"/>
          </a:xfrm>
          <a:prstGeom prst="rect">
            <a:avLst/>
          </a:prstGeom>
        </p:spPr>
      </p:pic>
    </p:spTree>
    <p:extLst>
      <p:ext uri="{BB962C8B-B14F-4D97-AF65-F5344CB8AC3E}">
        <p14:creationId xmlns:p14="http://schemas.microsoft.com/office/powerpoint/2010/main" val="239297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0"/>
            <a:ext cx="5378869" cy="6877308"/>
          </a:xfrm>
          <a:prstGeom prst="rect">
            <a:avLst/>
          </a:prstGeom>
        </p:spPr>
      </p:pic>
    </p:spTree>
    <p:extLst>
      <p:ext uri="{BB962C8B-B14F-4D97-AF65-F5344CB8AC3E}">
        <p14:creationId xmlns:p14="http://schemas.microsoft.com/office/powerpoint/2010/main" val="139346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104667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1071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spTree>
    <p:extLst>
      <p:ext uri="{BB962C8B-B14F-4D97-AF65-F5344CB8AC3E}">
        <p14:creationId xmlns:p14="http://schemas.microsoft.com/office/powerpoint/2010/main" val="7654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05236" y="-1"/>
            <a:ext cx="5586766" cy="6858001"/>
          </a:xfrm>
          <a:prstGeom prst="rect">
            <a:avLst/>
          </a:prstGeom>
        </p:spPr>
      </p:pic>
    </p:spTree>
    <p:extLst>
      <p:ext uri="{BB962C8B-B14F-4D97-AF65-F5344CB8AC3E}">
        <p14:creationId xmlns:p14="http://schemas.microsoft.com/office/powerpoint/2010/main" val="32183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208554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757426" y="1"/>
            <a:ext cx="5434576" cy="6897951"/>
          </a:xfrm>
          <a:prstGeom prst="rect">
            <a:avLst/>
          </a:prstGeom>
        </p:spPr>
      </p:pic>
    </p:spTree>
    <p:extLst>
      <p:ext uri="{BB962C8B-B14F-4D97-AF65-F5344CB8AC3E}">
        <p14:creationId xmlns:p14="http://schemas.microsoft.com/office/powerpoint/2010/main" val="254540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57426" y="2"/>
            <a:ext cx="5434576" cy="6866412"/>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6757426" y="3"/>
            <a:ext cx="5434576" cy="6857999"/>
          </a:xfrm>
          <a:prstGeom prst="rect">
            <a:avLst/>
          </a:prstGeom>
        </p:spPr>
      </p:pic>
    </p:spTree>
    <p:extLst>
      <p:ext uri="{BB962C8B-B14F-4D97-AF65-F5344CB8AC3E}">
        <p14:creationId xmlns:p14="http://schemas.microsoft.com/office/powerpoint/2010/main" val="50067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17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6612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184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1446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3872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215443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22214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30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8"/>
            <a:ext cx="5378548" cy="2597635"/>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8"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597635"/>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8"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6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26"/>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31846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7"/>
            <a:ext cx="5378548" cy="2665345"/>
          </a:xfrm>
        </p:spPr>
        <p:txBody>
          <a:bodyPr wrap="square">
            <a:spAutoFit/>
          </a:bodyPr>
          <a:lstStyle>
            <a:lvl1pPr marL="287291" indent="-287291">
              <a:spcBef>
                <a:spcPts val="1223"/>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9" indent="-168390">
              <a:tabLst/>
              <a:defRPr sz="2000"/>
            </a:lvl3pPr>
            <a:lvl4pPr marL="880811" indent="-181345">
              <a:defRPr/>
            </a:lvl4pPr>
            <a:lvl5pPr marL="1049201" indent="-1683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7"/>
            <a:ext cx="5378548" cy="2665345"/>
          </a:xfrm>
        </p:spPr>
        <p:txBody>
          <a:bodyPr wrap="square">
            <a:spAutoFit/>
          </a:bodyPr>
          <a:lstStyle>
            <a:lvl1pPr marL="287291" indent="-287291">
              <a:spcBef>
                <a:spcPts val="1223"/>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9" indent="-168390">
              <a:tabLst/>
              <a:defRPr sz="2000"/>
            </a:lvl3pPr>
            <a:lvl4pPr marL="880811" indent="-181345">
              <a:defRPr/>
            </a:lvl4pPr>
            <a:lvl5pPr marL="1049201" indent="-1683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90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23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5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787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3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462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2125198"/>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9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00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8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6" y="1733959"/>
            <a:ext cx="10683475" cy="2193293"/>
          </a:xfrm>
          <a:prstGeom prst="rect">
            <a:avLst/>
          </a:prstGeom>
          <a:noFill/>
        </p:spPr>
        <p:txBody>
          <a:bodyPr wrap="square" lIns="0" tIns="0" rIns="0" bIns="0" rtlCol="0">
            <a:spAutoFit/>
          </a:bodyPr>
          <a:lstStyle/>
          <a:p>
            <a:pPr>
              <a:lnSpc>
                <a:spcPct val="80000"/>
              </a:lnSpc>
            </a:pPr>
            <a:r>
              <a:rPr lang="en-US" sz="8798" spc="-100" dirty="0">
                <a:solidFill>
                  <a:schemeClr val="accent3"/>
                </a:solidFill>
                <a:latin typeface="+mj-lt"/>
              </a:rPr>
              <a:t>Simple, clean, and</a:t>
            </a:r>
            <a:br>
              <a:rPr lang="en-US" sz="8798" spc="-100" dirty="0">
                <a:solidFill>
                  <a:schemeClr val="accent3"/>
                </a:solidFill>
                <a:latin typeface="+mj-lt"/>
              </a:rPr>
            </a:br>
            <a:r>
              <a:rPr lang="en-US" sz="8798" spc="-100" dirty="0">
                <a:solidFill>
                  <a:schemeClr val="accent3"/>
                </a:solidFill>
                <a:latin typeface="+mj-lt"/>
              </a:rPr>
              <a:t>impactful text here.</a:t>
            </a:r>
          </a:p>
        </p:txBody>
      </p:sp>
    </p:spTree>
    <p:extLst>
      <p:ext uri="{BB962C8B-B14F-4D97-AF65-F5344CB8AC3E}">
        <p14:creationId xmlns:p14="http://schemas.microsoft.com/office/powerpoint/2010/main" val="128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87860065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val="0"/>
              </a:ext>
            </a:extLst>
          </a:blip>
          <a:srcRect/>
          <a:stretch/>
        </p:blipFill>
        <p:spPr>
          <a:xfrm>
            <a:off x="1" y="1"/>
            <a:ext cx="12199413" cy="6858000"/>
          </a:xfrm>
          <a:prstGeom prst="rect">
            <a:avLst/>
          </a:prstGeom>
        </p:spPr>
      </p:pic>
      <p:sp>
        <p:nvSpPr>
          <p:cNvPr id="4" name="Rectangle 3"/>
          <p:cNvSpPr/>
          <p:nvPr userDrawn="1"/>
        </p:nvSpPr>
        <p:spPr>
          <a:xfrm>
            <a:off x="6218949" y="1822471"/>
            <a:ext cx="5973053" cy="1428135"/>
          </a:xfrm>
          <a:prstGeom prst="rect">
            <a:avLst/>
          </a:prstGeom>
        </p:spPr>
        <p:txBody>
          <a:bodyPr tIns="91427">
            <a:spAutoFit/>
          </a:bodyPr>
          <a:lstStyle/>
          <a:p>
            <a:pPr lvl="0">
              <a:lnSpc>
                <a:spcPct val="70000"/>
              </a:lnSpc>
            </a:pPr>
            <a:r>
              <a:rPr lang="en-US" sz="5799" spc="-100" dirty="0">
                <a:gradFill>
                  <a:gsLst>
                    <a:gs pos="100000">
                      <a:srgbClr val="FBFBFB"/>
                    </a:gs>
                    <a:gs pos="0">
                      <a:srgbClr val="FBFBFB"/>
                    </a:gs>
                  </a:gsLst>
                  <a:lin ang="5400000" scaled="0"/>
                </a:gradFill>
                <a:latin typeface="+mj-lt"/>
              </a:rPr>
              <a:t>Simple, clean, and</a:t>
            </a:r>
            <a:br>
              <a:rPr lang="en-US" sz="5799" spc="-100" dirty="0">
                <a:gradFill>
                  <a:gsLst>
                    <a:gs pos="100000">
                      <a:srgbClr val="FBFBFB"/>
                    </a:gs>
                    <a:gs pos="0">
                      <a:srgbClr val="FBFBFB"/>
                    </a:gs>
                  </a:gsLst>
                  <a:lin ang="5400000" scaled="0"/>
                </a:gradFill>
                <a:latin typeface="+mj-lt"/>
              </a:rPr>
            </a:br>
            <a:r>
              <a:rPr lang="en-US" sz="5799" spc="-100" dirty="0">
                <a:gradFill>
                  <a:gsLst>
                    <a:gs pos="100000">
                      <a:srgbClr val="FBFBFB"/>
                    </a:gs>
                    <a:gs pos="0">
                      <a:srgbClr val="FBFBFB"/>
                    </a:gs>
                  </a:gsLst>
                  <a:lin ang="5400000" scaled="0"/>
                </a:gradFill>
                <a:latin typeface="+mj-lt"/>
              </a:rPr>
              <a:t>impactful text here.</a:t>
            </a:r>
          </a:p>
        </p:txBody>
      </p:sp>
    </p:spTree>
    <p:extLst>
      <p:ext uri="{BB962C8B-B14F-4D97-AF65-F5344CB8AC3E}">
        <p14:creationId xmlns:p14="http://schemas.microsoft.com/office/powerpoint/2010/main" val="287286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3"/>
            <a:ext cx="2862491" cy="1189236"/>
          </a:xfrm>
          <a:prstGeom prst="rect">
            <a:avLst/>
          </a:prstGeom>
        </p:spPr>
        <p:txBody>
          <a:bodyPr wrap="square">
            <a:spAutoFit/>
          </a:bodyPr>
          <a:lstStyle/>
          <a:p>
            <a:pPr algn="r">
              <a:lnSpc>
                <a:spcPct val="80000"/>
              </a:lnSpc>
            </a:pPr>
            <a:br>
              <a:rPr lang="en-US" sz="4400" spc="-100" dirty="0">
                <a:gradFill>
                  <a:gsLst>
                    <a:gs pos="0">
                      <a:srgbClr val="FBFBFB"/>
                    </a:gs>
                    <a:gs pos="100000">
                      <a:srgbClr val="FBFBFB"/>
                    </a:gs>
                  </a:gsLst>
                  <a:lin ang="5400000" scaled="0"/>
                </a:gradFill>
                <a:latin typeface="Segoe UI Light" pitchFamily="34" charset="0"/>
              </a:rPr>
            </a:br>
            <a:r>
              <a:rPr lang="en-US" sz="4400" spc="-100" dirty="0">
                <a:gradFill>
                  <a:gsLst>
                    <a:gs pos="0">
                      <a:srgbClr val="FBFBFB"/>
                    </a:gs>
                    <a:gs pos="100000">
                      <a:srgbClr val="FBFBFB"/>
                    </a:gs>
                  </a:gsLst>
                  <a:lin ang="5400000" scaled="0"/>
                </a:gradFill>
                <a:latin typeface="Segoe UI Light" pitchFamily="34" charset="0"/>
              </a:rPr>
              <a:t>Section Title</a:t>
            </a:r>
          </a:p>
        </p:txBody>
      </p:sp>
    </p:spTree>
    <p:extLst>
      <p:ext uri="{BB962C8B-B14F-4D97-AF65-F5344CB8AC3E}">
        <p14:creationId xmlns:p14="http://schemas.microsoft.com/office/powerpoint/2010/main" val="509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4" y="3083656"/>
            <a:ext cx="3223860" cy="690695"/>
          </a:xfrm>
          <a:prstGeom prst="rect">
            <a:avLst/>
          </a:prstGeom>
        </p:spPr>
      </p:pic>
      <p:sp>
        <p:nvSpPr>
          <p:cNvPr id="4" name="Text Box 3"/>
          <p:cNvSpPr txBox="1">
            <a:spLocks noChangeArrowheads="1"/>
          </p:cNvSpPr>
          <p:nvPr userDrawn="1"/>
        </p:nvSpPr>
        <p:spPr bwMode="blackWhite">
          <a:xfrm>
            <a:off x="267684" y="5960378"/>
            <a:ext cx="10758655" cy="61873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35" eaLnBrk="0" hangingPunct="0"/>
            <a:r>
              <a:rPr lang="en-US" sz="700" dirty="0">
                <a:gradFill>
                  <a:gsLst>
                    <a:gs pos="0">
                      <a:srgbClr val="FFFFFF"/>
                    </a:gs>
                    <a:gs pos="100000">
                      <a:srgbClr val="FFFFFF"/>
                    </a:gs>
                  </a:gsLst>
                  <a:lin ang="5400000" scaled="0"/>
                </a:gradFill>
                <a:cs typeface="Segoe UI" pitchFamily="34" charset="0"/>
              </a:rPr>
              <a:t>© 2016</a:t>
            </a:r>
            <a:r>
              <a:rPr lang="en-US" sz="700" baseline="0" dirty="0">
                <a:gradFill>
                  <a:gsLst>
                    <a:gs pos="0">
                      <a:srgbClr val="FFFFFF"/>
                    </a:gs>
                    <a:gs pos="100000">
                      <a:srgbClr val="FFFFFF"/>
                    </a:gs>
                  </a:gsLst>
                  <a:lin ang="5400000" scaled="0"/>
                </a:gradFill>
                <a:cs typeface="Segoe UI" pitchFamily="34" charset="0"/>
              </a:rPr>
              <a:t>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35"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087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24" indent="-457124">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24567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56720"/>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1101" y="914401"/>
            <a:ext cx="5608320" cy="1156720"/>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800">
                <a:solidFill>
                  <a:schemeClr val="bg2"/>
                </a:solidFill>
              </a:defRPr>
            </a:lvl3pPr>
            <a:lvl4pPr>
              <a:buClr>
                <a:schemeClr val="bg2"/>
              </a:buClr>
              <a:defRPr sz="1800">
                <a:solidFill>
                  <a:schemeClr val="bg2"/>
                </a:solidFill>
              </a:defRPr>
            </a:lvl4pPr>
            <a:lvl5pPr>
              <a:buClr>
                <a:schemeClr val="bg2"/>
              </a:buClr>
              <a:defRPr sz="18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20" rIns="0" bIns="45720" rtlCol="0" anchor="ctr">
            <a:noAutofit/>
          </a:bodyPr>
          <a:lstStyle/>
          <a:p>
            <a:r>
              <a:rPr lang="en-US"/>
              <a:t>Click to edit Master title style</a:t>
            </a:r>
            <a:endParaRPr lang="en-US" dirty="0"/>
          </a:p>
        </p:txBody>
      </p:sp>
      <p:sp>
        <p:nvSpPr>
          <p:cNvPr id="7" name="Footer Placeholder 12"/>
          <p:cNvSpPr>
            <a:spLocks noGrp="1"/>
          </p:cNvSpPr>
          <p:nvPr>
            <p:ph type="ftr" sz="quarter" idx="3"/>
          </p:nvPr>
        </p:nvSpPr>
        <p:spPr>
          <a:xfrm>
            <a:off x="4165600" y="6492241"/>
            <a:ext cx="3860800" cy="228600"/>
          </a:xfrm>
          <a:prstGeom prst="rect">
            <a:avLst/>
          </a:prstGeom>
        </p:spPr>
        <p:txBody>
          <a:bodyPr vert="horz" lIns="0" tIns="0" rIns="0" bIns="0" rtlCol="0" anchor="b"/>
          <a:lstStyle>
            <a:lvl1pPr algn="ctr">
              <a:defRPr sz="800">
                <a:solidFill>
                  <a:schemeClr val="bg2"/>
                </a:solidFill>
              </a:defRPr>
            </a:lvl1pPr>
          </a:lstStyle>
          <a:p>
            <a:r>
              <a:rPr lang="en-US" dirty="0">
                <a:solidFill>
                  <a:srgbClr val="D2D2D2"/>
                </a:solidFill>
              </a:rPr>
              <a:t>Microsoft Confidential</a:t>
            </a:r>
          </a:p>
        </p:txBody>
      </p:sp>
      <p:sp>
        <p:nvSpPr>
          <p:cNvPr id="8" name="Slide Number Placeholder 13"/>
          <p:cNvSpPr>
            <a:spLocks noGrp="1"/>
          </p:cNvSpPr>
          <p:nvPr>
            <p:ph type="sldNum" sz="quarter" idx="4"/>
          </p:nvPr>
        </p:nvSpPr>
        <p:spPr>
          <a:xfrm>
            <a:off x="9029700" y="6492241"/>
            <a:ext cx="2844800" cy="228600"/>
          </a:xfrm>
          <a:prstGeom prst="rect">
            <a:avLst/>
          </a:prstGeom>
        </p:spPr>
        <p:txBody>
          <a:bodyPr vert="horz" lIns="0" tIns="0" rIns="0" bIns="0" rtlCol="0" anchor="b"/>
          <a:lstStyle>
            <a:lvl1pPr algn="r">
              <a:defRPr sz="800">
                <a:solidFill>
                  <a:schemeClr val="bg2"/>
                </a:solidFill>
              </a:defRPr>
            </a:lvl1pPr>
          </a:lstStyle>
          <a:p>
            <a:fld id="{5ED9C233-5591-4A30-8957-8EAAE243EB6C}" type="slidenum">
              <a:rPr lang="en-US" smtClean="0">
                <a:solidFill>
                  <a:srgbClr val="D2D2D2"/>
                </a:solidFill>
              </a:rPr>
              <a:pPr/>
              <a:t>‹#›</a:t>
            </a:fld>
            <a:endParaRPr lang="en-US" dirty="0">
              <a:solidFill>
                <a:srgbClr val="D2D2D2"/>
              </a:solidFill>
            </a:endParaRPr>
          </a:p>
        </p:txBody>
      </p:sp>
    </p:spTree>
    <p:extLst>
      <p:ext uri="{BB962C8B-B14F-4D97-AF65-F5344CB8AC3E}">
        <p14:creationId xmlns:p14="http://schemas.microsoft.com/office/powerpoint/2010/main" val="113312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8" bIns="109728">
            <a:noAutofit/>
          </a:bodyPr>
          <a:lstStyle>
            <a:lvl1pPr marL="457124" indent="-457124">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512" y="-595"/>
            <a:ext cx="5462490" cy="6858595"/>
          </a:xfrm>
          <a:prstGeom prst="rect">
            <a:avLst/>
          </a:prstGeom>
        </p:spPr>
      </p:pic>
    </p:spTree>
    <p:extLst>
      <p:ext uri="{BB962C8B-B14F-4D97-AF65-F5344CB8AC3E}">
        <p14:creationId xmlns:p14="http://schemas.microsoft.com/office/powerpoint/2010/main" val="13684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4"/>
            <a:ext cx="6276527" cy="1793104"/>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3" y="3880393"/>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5" y="1408503"/>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400463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4"/>
            <a:ext cx="6186883" cy="109082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8" bIns="109728">
            <a:noAutofit/>
          </a:bodyPr>
          <a:lstStyle>
            <a:lvl1pPr marL="457113" indent="-457113">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2336" y="-595"/>
            <a:ext cx="5459664" cy="6858595"/>
          </a:xfrm>
          <a:prstGeom prst="rect">
            <a:avLst/>
          </a:prstGeom>
        </p:spPr>
      </p:pic>
    </p:spTree>
    <p:extLst>
      <p:ext uri="{BB962C8B-B14F-4D97-AF65-F5344CB8AC3E}">
        <p14:creationId xmlns:p14="http://schemas.microsoft.com/office/powerpoint/2010/main" val="10196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WWC - Title Slide White 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7"/>
            <a:ext cx="6273419" cy="670494"/>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Module Name</a:t>
            </a:r>
          </a:p>
        </p:txBody>
      </p:sp>
      <p:sp>
        <p:nvSpPr>
          <p:cNvPr id="9" name="Title 1"/>
          <p:cNvSpPr>
            <a:spLocks noGrp="1"/>
          </p:cNvSpPr>
          <p:nvPr>
            <p:ph type="title" hasCustomPrompt="1"/>
          </p:nvPr>
        </p:nvSpPr>
        <p:spPr>
          <a:xfrm>
            <a:off x="269304" y="2075842"/>
            <a:ext cx="627522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latin typeface="Segoe UI Semibold" panose="020B0702040204020203" pitchFamily="34" charset="0"/>
                <a:cs typeface="Segoe UI Semibold" panose="020B0702040204020203" pitchFamily="34" charset="0"/>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8217" y="462287"/>
            <a:ext cx="1632774" cy="510501"/>
          </a:xfrm>
          <a:prstGeom prst="rect">
            <a:avLst/>
          </a:prstGeom>
        </p:spPr>
      </p:pic>
      <p:grpSp>
        <p:nvGrpSpPr>
          <p:cNvPr id="137" name="Group 442"/>
          <p:cNvGrpSpPr/>
          <p:nvPr userDrawn="1"/>
        </p:nvGrpSpPr>
        <p:grpSpPr>
          <a:xfrm>
            <a:off x="8688292" y="5056311"/>
            <a:ext cx="2632078" cy="1331034"/>
            <a:chOff x="3506790" y="2062164"/>
            <a:chExt cx="2257424" cy="1141411"/>
          </a:xfrm>
        </p:grpSpPr>
        <p:grpSp>
          <p:nvGrpSpPr>
            <p:cNvPr id="138" name="Group 4"/>
            <p:cNvGrpSpPr>
              <a:grpSpLocks noChangeAspect="1"/>
            </p:cNvGrpSpPr>
            <p:nvPr/>
          </p:nvGrpSpPr>
          <p:grpSpPr bwMode="auto">
            <a:xfrm>
              <a:off x="3506790" y="2911475"/>
              <a:ext cx="719138" cy="292100"/>
              <a:chOff x="2209" y="1834"/>
              <a:chExt cx="453" cy="184"/>
            </a:xfrm>
          </p:grpSpPr>
          <p:sp>
            <p:nvSpPr>
              <p:cNvPr id="146" name="AutoShape 3"/>
              <p:cNvSpPr>
                <a:spLocks noChangeAspect="1" noChangeArrowheads="1" noTextEdit="1"/>
              </p:cNvSpPr>
              <p:nvPr/>
            </p:nvSpPr>
            <p:spPr bwMode="auto">
              <a:xfrm>
                <a:off x="2210" y="1834"/>
                <a:ext cx="45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7" name="Freeform 5"/>
              <p:cNvSpPr>
                <a:spLocks/>
              </p:cNvSpPr>
              <p:nvPr/>
            </p:nvSpPr>
            <p:spPr bwMode="auto">
              <a:xfrm>
                <a:off x="2209" y="1834"/>
                <a:ext cx="452" cy="183"/>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grpSp>
        <p:grpSp>
          <p:nvGrpSpPr>
            <p:cNvPr id="139" name="Group 8"/>
            <p:cNvGrpSpPr>
              <a:grpSpLocks noChangeAspect="1"/>
            </p:cNvGrpSpPr>
            <p:nvPr/>
          </p:nvGrpSpPr>
          <p:grpSpPr bwMode="auto">
            <a:xfrm>
              <a:off x="3792538" y="2062164"/>
              <a:ext cx="1971676" cy="779463"/>
              <a:chOff x="2389" y="1299"/>
              <a:chExt cx="1242" cy="491"/>
            </a:xfrm>
          </p:grpSpPr>
          <p:sp>
            <p:nvSpPr>
              <p:cNvPr id="140" name="AutoShape 7"/>
              <p:cNvSpPr>
                <a:spLocks noChangeAspect="1" noChangeArrowheads="1" noTextEdit="1"/>
              </p:cNvSpPr>
              <p:nvPr/>
            </p:nvSpPr>
            <p:spPr bwMode="auto">
              <a:xfrm>
                <a:off x="2390" y="1300"/>
                <a:ext cx="1241"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1" name="Freeform 9"/>
              <p:cNvSpPr>
                <a:spLocks noEditPoints="1"/>
              </p:cNvSpPr>
              <p:nvPr/>
            </p:nvSpPr>
            <p:spPr bwMode="auto">
              <a:xfrm>
                <a:off x="2842" y="1421"/>
                <a:ext cx="143" cy="142"/>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BBD9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2" name="Freeform 10"/>
              <p:cNvSpPr>
                <a:spLocks noEditPoints="1"/>
              </p:cNvSpPr>
              <p:nvPr/>
            </p:nvSpPr>
            <p:spPr bwMode="auto">
              <a:xfrm>
                <a:off x="2706" y="1523"/>
                <a:ext cx="195" cy="19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3" name="Freeform 11"/>
              <p:cNvSpPr>
                <a:spLocks noEditPoints="1"/>
              </p:cNvSpPr>
              <p:nvPr/>
            </p:nvSpPr>
            <p:spPr bwMode="auto">
              <a:xfrm>
                <a:off x="2938" y="1467"/>
                <a:ext cx="285" cy="285"/>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4" name="Freeform 12"/>
              <p:cNvSpPr>
                <a:spLocks/>
              </p:cNvSpPr>
              <p:nvPr/>
            </p:nvSpPr>
            <p:spPr bwMode="auto">
              <a:xfrm>
                <a:off x="2389" y="1378"/>
                <a:ext cx="389" cy="41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sp>
            <p:nvSpPr>
              <p:cNvPr id="145" name="Freeform 13"/>
              <p:cNvSpPr>
                <a:spLocks/>
              </p:cNvSpPr>
              <p:nvPr/>
            </p:nvSpPr>
            <p:spPr bwMode="auto">
              <a:xfrm>
                <a:off x="3154" y="1299"/>
                <a:ext cx="477" cy="491"/>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ABD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00"/>
                <a:endParaRPr lang="en-US" sz="1764" dirty="0">
                  <a:solidFill>
                    <a:srgbClr val="000000"/>
                  </a:solidFill>
                  <a:latin typeface="Calibri"/>
                </a:endParaRPr>
              </a:p>
            </p:txBody>
          </p:sp>
        </p:grpSp>
      </p:grpSp>
      <p:sp>
        <p:nvSpPr>
          <p:cNvPr id="3" name="TextBox 2"/>
          <p:cNvSpPr txBox="1"/>
          <p:nvPr userDrawn="1"/>
        </p:nvSpPr>
        <p:spPr>
          <a:xfrm>
            <a:off x="9043138" y="381879"/>
            <a:ext cx="2425258" cy="627489"/>
          </a:xfrm>
          <a:prstGeom prst="rect">
            <a:avLst/>
          </a:prstGeom>
          <a:noFill/>
        </p:spPr>
        <p:txBody>
          <a:bodyPr wrap="none" lIns="182806" tIns="146245" rIns="182806" bIns="146245" rtlCol="0">
            <a:spAutoFit/>
          </a:bodyPr>
          <a:lstStyle/>
          <a:p>
            <a:pPr defTabSz="1218600">
              <a:lnSpc>
                <a:spcPct val="90000"/>
              </a:lnSpc>
              <a:spcAft>
                <a:spcPts val="600"/>
              </a:spcAft>
            </a:pPr>
            <a:r>
              <a:rPr lang="en-US" sz="2398" dirty="0">
                <a:solidFill>
                  <a:srgbClr val="00BCF2">
                    <a:lumMod val="25000"/>
                  </a:srgbClr>
                </a:solidFill>
                <a:latin typeface="Segoe UI Semibold" panose="020B0702040204020203" pitchFamily="34" charset="0"/>
                <a:cs typeface="Segoe UI Semibold" panose="020B0702040204020203" pitchFamily="34" charset="0"/>
              </a:rPr>
              <a:t>SMSG Readiness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41" y="5733577"/>
            <a:ext cx="2728147" cy="1003530"/>
          </a:xfrm>
          <a:prstGeom prst="rect">
            <a:avLst/>
          </a:prstGeom>
        </p:spPr>
      </p:pic>
      <p:sp>
        <p:nvSpPr>
          <p:cNvPr id="149" name="Text Placeholder 4"/>
          <p:cNvSpPr>
            <a:spLocks noGrp="1"/>
          </p:cNvSpPr>
          <p:nvPr>
            <p:ph type="body" sz="quarter" idx="13" hasCustomPrompt="1"/>
          </p:nvPr>
        </p:nvSpPr>
        <p:spPr>
          <a:xfrm>
            <a:off x="261549" y="4721065"/>
            <a:ext cx="6273419" cy="670494"/>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Segoe Pro SemiLight" panose="020B0402040204020203" pitchFamily="34" charset="0"/>
                <a:cs typeface="Segoe UI Semibold" panose="020B0702040204020203" pitchFamily="34" charset="0"/>
              </a:defRPr>
            </a:lvl1pPr>
          </a:lstStyle>
          <a:p>
            <a:pPr lvl="0"/>
            <a:r>
              <a:rPr lang="en-US" dirty="0"/>
              <a:t>Speaker Name(s)</a:t>
            </a:r>
          </a:p>
        </p:txBody>
      </p:sp>
    </p:spTree>
    <p:extLst>
      <p:ext uri="{BB962C8B-B14F-4D97-AF65-F5344CB8AC3E}">
        <p14:creationId xmlns:p14="http://schemas.microsoft.com/office/powerpoint/2010/main" val="25655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2" y="611794"/>
            <a:ext cx="8772127" cy="917574"/>
          </a:xfrm>
          <a:prstGeom prst="rect">
            <a:avLst/>
          </a:prstGeom>
        </p:spPr>
        <p:txBody>
          <a:bodyPr/>
          <a:lstStyle/>
          <a:p>
            <a:r>
              <a:rPr lang="en-US" sz="5398"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2" y="1828800"/>
            <a:ext cx="8743227" cy="1877437"/>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8361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76223725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000966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9515140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9076612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0313420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E3D2E0-E7F0-AF4F-A7E7-3D9377AB1002}" type="datetimeFigureOut">
              <a:rPr lang="en-U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1221910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E3D2E0-E7F0-AF4F-A7E7-3D9377AB1002}" type="datetimeFigureOut">
              <a:rPr lang="en-U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23714190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3D2E0-E7F0-AF4F-A7E7-3D9377AB1002}" type="datetimeFigureOut">
              <a:rPr lang="en-US" smtClean="0"/>
              <a:t>6/6/19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22951720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504495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3D2E0-E7F0-AF4F-A7E7-3D9377AB1002}"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636583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4001753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68188696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3D2E0-E7F0-AF4F-A7E7-3D9377AB1002}"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DE371-55D6-A545-A99B-003FEDC3470F}" type="slidenum">
              <a:rPr lang="en-US" smtClean="0"/>
              <a:t>‹#›</a:t>
            </a:fld>
            <a:endParaRPr lang="en-US"/>
          </a:p>
        </p:txBody>
      </p:sp>
    </p:spTree>
    <p:extLst>
      <p:ext uri="{BB962C8B-B14F-4D97-AF65-F5344CB8AC3E}">
        <p14:creationId xmlns:p14="http://schemas.microsoft.com/office/powerpoint/2010/main" val="35745164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10691346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50762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8301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691519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556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184286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8157983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40066563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288005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438040"/>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4549822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5363231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793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1446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418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84078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6497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339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5053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9485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0968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image" Target="../media/image31.png"/><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theme" Target="../theme/theme4.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image" Target="../media/image32.png"/><Relationship Id="rId8"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openxmlformats.org/officeDocument/2006/relationships/theme" Target="../theme/theme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3782480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9"/>
            <a:ext cx="11653522" cy="1750764"/>
          </a:xfrm>
          <a:prstGeom prst="rect">
            <a:avLst/>
          </a:prstGeom>
        </p:spPr>
        <p:txBody>
          <a:bodyPr vert="horz" wrap="square" lIns="146304" tIns="91440" rIns="146304" bIns="91440" rtlCol="0">
            <a:spAutoFit/>
          </a:bodyPr>
          <a:lstStyle/>
          <a:p>
            <a:pPr lvl="0"/>
            <a:r>
              <a:rPr lang="en-US" dirty="0"/>
              <a:t>Click to edit Master text styles: Main Topic 1: size 40pt</a:t>
            </a:r>
          </a:p>
          <a:p>
            <a:pPr marL="0" marR="0" lvl="3" indent="0" algn="l" defTabSz="932587" rtl="0" eaLnBrk="1" fontAlgn="auto" latinLnBrk="0" hangingPunct="1">
              <a:lnSpc>
                <a:spcPct val="90000"/>
              </a:lnSpc>
              <a:spcBef>
                <a:spcPct val="20000"/>
              </a:spcBef>
              <a:spcAft>
                <a:spcPts val="0"/>
              </a:spcAft>
              <a:buClrTx/>
              <a:buSzPct val="90000"/>
              <a:buFont typeface="Arial" pitchFamily="34" charset="0"/>
              <a:buNone/>
              <a:tabLst/>
              <a:defRPr/>
            </a:pPr>
            <a:r>
              <a:rPr lang="en-US" dirty="0"/>
              <a:t>Second level (Size 20pt for the subtopics)</a:t>
            </a:r>
          </a:p>
          <a:p>
            <a:pPr marL="0" marR="0" lvl="4" indent="0" algn="l" defTabSz="932587" rtl="0" eaLnBrk="1" fontAlgn="auto" latinLnBrk="0" hangingPunct="1">
              <a:lnSpc>
                <a:spcPct val="90000"/>
              </a:lnSpc>
              <a:spcBef>
                <a:spcPct val="20000"/>
              </a:spcBef>
              <a:spcAft>
                <a:spcPts val="0"/>
              </a:spcAft>
              <a:buClrTx/>
              <a:buSzPct val="90000"/>
              <a:buFont typeface="Arial" pitchFamily="34" charset="0"/>
              <a:buNone/>
              <a:tabLst/>
              <a:defRPr/>
            </a:pPr>
            <a:r>
              <a:rPr lang="en-US" dirty="0"/>
              <a:t>Third level (Size 20pt for the subtopics)</a:t>
            </a:r>
          </a:p>
          <a:p>
            <a:pPr lvl="4"/>
            <a:endParaRPr lang="en-US" dirty="0"/>
          </a:p>
        </p:txBody>
      </p:sp>
    </p:spTree>
    <p:extLst>
      <p:ext uri="{BB962C8B-B14F-4D97-AF65-F5344CB8AC3E}">
        <p14:creationId xmlns:p14="http://schemas.microsoft.com/office/powerpoint/2010/main" val="364911261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4" r:id="rId37"/>
    <p:sldLayoutId id="2147483725" r:id="rId38"/>
    <p:sldLayoutId id="2147483726" r:id="rId39"/>
    <p:sldLayoutId id="2147483727" r:id="rId40"/>
    <p:sldLayoutId id="2147483728" r:id="rId41"/>
    <p:sldLayoutId id="2147483729" r:id="rId42"/>
    <p:sldLayoutId id="2147483730"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87" rtl="0" eaLnBrk="1" latinLnBrk="0" hangingPunct="1">
        <a:lnSpc>
          <a:spcPct val="90000"/>
        </a:lnSpc>
        <a:spcBef>
          <a:spcPct val="0"/>
        </a:spcBef>
        <a:buNone/>
        <a:defRPr lang="en-US" sz="5399"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42"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04"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58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3D2E0-E7F0-AF4F-A7E7-3D9377AB1002}" type="datetimeFigureOut">
              <a:rPr lang="en-US" smtClean="0"/>
              <a:t>6/6/19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DE371-55D6-A545-A99B-003FEDC3470F}" type="slidenum">
              <a:rPr lang="en-US" smtClean="0"/>
              <a:t>‹#›</a:t>
            </a:fld>
            <a:endParaRPr lang="en-US"/>
          </a:p>
        </p:txBody>
      </p:sp>
    </p:spTree>
    <p:extLst>
      <p:ext uri="{BB962C8B-B14F-4D97-AF65-F5344CB8AC3E}">
        <p14:creationId xmlns:p14="http://schemas.microsoft.com/office/powerpoint/2010/main" val="28478954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244234392"/>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1934506640"/>
      </p:ext>
    </p:extLst>
  </p:cSld>
  <p:clrMap bg1="lt1" tx1="dk1" bg2="dk2" tx2="lt2" accent1="accent1" accent2="accent2" accent3="accent3" accent4="accent4" accent5="accent5" accent6="accent6" hlink="hlink" folHlink="folHlink"/>
  <p:sldLayoutIdLst>
    <p:sldLayoutId id="2147483777" r:id="rId1"/>
    <p:sldLayoutId id="2147483779" r:id="rId2"/>
    <p:sldLayoutId id="2147483780" r:id="rId3"/>
    <p:sldLayoutId id="2147483781" r:id="rId4"/>
    <p:sldLayoutId id="2147483783" r:id="rId5"/>
    <p:sldLayoutId id="214748378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99.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99.xml"/><Relationship Id="rId5" Type="http://schemas.openxmlformats.org/officeDocument/2006/relationships/image" Target="../media/image51.jpg"/><Relationship Id="rId4" Type="http://schemas.openxmlformats.org/officeDocument/2006/relationships/image" Target="../media/image50.jpg"/></Relationships>
</file>

<file path=ppt/slides/_rels/slide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06.xml"/></Relationships>
</file>

<file path=ppt/slides/_rels/slide15.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png"/><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7E26-3A4E-C74D-A8B2-2DADAD8D8B78}"/>
              </a:ext>
            </a:extLst>
          </p:cNvPr>
          <p:cNvSpPr>
            <a:spLocks noGrp="1"/>
          </p:cNvSpPr>
          <p:nvPr>
            <p:ph type="title"/>
          </p:nvPr>
        </p:nvSpPr>
        <p:spPr/>
        <p:txBody>
          <a:bodyPr/>
          <a:lstStyle/>
          <a:p>
            <a:endParaRPr lang="fr-FR"/>
          </a:p>
        </p:txBody>
      </p:sp>
      <p:pic>
        <p:nvPicPr>
          <p:cNvPr id="5" name="Content Placeholder 4">
            <a:extLst>
              <a:ext uri="{FF2B5EF4-FFF2-40B4-BE49-F238E27FC236}">
                <a16:creationId xmlns:a16="http://schemas.microsoft.com/office/drawing/2014/main" id="{D743F572-BF70-A548-BE7F-1FE61F8E8B69}"/>
              </a:ext>
            </a:extLst>
          </p:cNvPr>
          <p:cNvPicPr>
            <a:picLocks noGrp="1" noChangeAspect="1"/>
          </p:cNvPicPr>
          <p:nvPr>
            <p:ph idx="1"/>
          </p:nvPr>
        </p:nvPicPr>
        <p:blipFill>
          <a:blip r:embed="rId2"/>
          <a:stretch>
            <a:fillRect/>
          </a:stretch>
        </p:blipFill>
        <p:spPr>
          <a:xfrm>
            <a:off x="0" y="71917"/>
            <a:ext cx="12192000" cy="6721471"/>
          </a:xfrm>
        </p:spPr>
      </p:pic>
    </p:spTree>
    <p:extLst>
      <p:ext uri="{BB962C8B-B14F-4D97-AF65-F5344CB8AC3E}">
        <p14:creationId xmlns:p14="http://schemas.microsoft.com/office/powerpoint/2010/main" val="293111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39" y="2168424"/>
            <a:ext cx="4330712" cy="3936773"/>
          </a:xfrm>
          <a:prstGeom prst="rect">
            <a:avLst/>
          </a:prstGeom>
        </p:spPr>
      </p:pic>
      <p:sp>
        <p:nvSpPr>
          <p:cNvPr id="26" name="Freeform 25"/>
          <p:cNvSpPr/>
          <p:nvPr/>
        </p:nvSpPr>
        <p:spPr bwMode="auto">
          <a:xfrm>
            <a:off x="1120531" y="2745788"/>
            <a:ext cx="603842" cy="585166"/>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276506" y="3276916"/>
            <a:ext cx="564749" cy="845629"/>
          </a:xfrm>
          <a:prstGeom prst="rect">
            <a:avLst/>
          </a:prstGeom>
        </p:spPr>
      </p:pic>
      <p:sp>
        <p:nvSpPr>
          <p:cNvPr id="7" name="Title 6"/>
          <p:cNvSpPr>
            <a:spLocks noGrp="1"/>
          </p:cNvSpPr>
          <p:nvPr>
            <p:ph type="title"/>
          </p:nvPr>
        </p:nvSpPr>
        <p:spPr/>
        <p:txBody>
          <a:bodyPr/>
          <a:lstStyle/>
          <a:p>
            <a:r>
              <a:rPr lang="en-US" dirty="0"/>
              <a:t>Traditional Development and Operations</a:t>
            </a:r>
          </a:p>
        </p:txBody>
      </p:sp>
      <p:grpSp>
        <p:nvGrpSpPr>
          <p:cNvPr id="9" name="Group 8"/>
          <p:cNvGrpSpPr/>
          <p:nvPr/>
        </p:nvGrpSpPr>
        <p:grpSpPr>
          <a:xfrm>
            <a:off x="6588633" y="4629072"/>
            <a:ext cx="1341257" cy="709040"/>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p:nvGrpSpPr>
        <p:grpSpPr>
          <a:xfrm>
            <a:off x="8686644" y="4421719"/>
            <a:ext cx="2131360" cy="1702206"/>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Freeform 15"/>
          <p:cNvSpPr/>
          <p:nvPr/>
        </p:nvSpPr>
        <p:spPr bwMode="auto">
          <a:xfrm rot="1768747">
            <a:off x="10073046" y="4004320"/>
            <a:ext cx="298438" cy="530714"/>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87"/>
          <p:cNvSpPr>
            <a:spLocks noChangeAspect="1" noEditPoints="1"/>
          </p:cNvSpPr>
          <p:nvPr/>
        </p:nvSpPr>
        <p:spPr bwMode="auto">
          <a:xfrm>
            <a:off x="10061139" y="3784895"/>
            <a:ext cx="415406" cy="400005"/>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p:cNvSpPr txBox="1"/>
          <p:nvPr/>
        </p:nvSpPr>
        <p:spPr>
          <a:xfrm>
            <a:off x="842797" y="5930929"/>
            <a:ext cx="867018"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DEV</a:t>
            </a:r>
          </a:p>
        </p:txBody>
      </p:sp>
      <p:sp>
        <p:nvSpPr>
          <p:cNvPr id="24" name="TextBox 23"/>
          <p:cNvSpPr txBox="1"/>
          <p:nvPr/>
        </p:nvSpPr>
        <p:spPr>
          <a:xfrm>
            <a:off x="5945128" y="5930929"/>
            <a:ext cx="855797"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 name="Explosion 1 2"/>
          <p:cNvSpPr/>
          <p:nvPr/>
        </p:nvSpPr>
        <p:spPr bwMode="auto">
          <a:xfrm>
            <a:off x="8270162" y="2610493"/>
            <a:ext cx="3600216" cy="3600216"/>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Explosion 1 4"/>
          <p:cNvSpPr/>
          <p:nvPr/>
        </p:nvSpPr>
        <p:spPr bwMode="auto">
          <a:xfrm rot="9900000">
            <a:off x="8714202" y="2986029"/>
            <a:ext cx="2647405" cy="2647405"/>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Explosion 1 5"/>
          <p:cNvSpPr/>
          <p:nvPr/>
        </p:nvSpPr>
        <p:spPr bwMode="auto">
          <a:xfrm rot="5400000">
            <a:off x="9233488" y="3473807"/>
            <a:ext cx="1879216" cy="1879216"/>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57"/>
          <p:cNvSpPr>
            <a:spLocks noEditPoints="1"/>
          </p:cNvSpPr>
          <p:nvPr/>
        </p:nvSpPr>
        <p:spPr bwMode="auto">
          <a:xfrm>
            <a:off x="1103094" y="2723076"/>
            <a:ext cx="642337" cy="662846"/>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896175"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4401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56991" y="613468"/>
            <a:ext cx="10487186" cy="5397039"/>
          </a:xfrm>
          <a:prstGeom prst="rect">
            <a:avLst/>
          </a:prstGeom>
        </p:spPr>
      </p:pic>
    </p:spTree>
    <p:extLst>
      <p:ext uri="{BB962C8B-B14F-4D97-AF65-F5344CB8AC3E}">
        <p14:creationId xmlns:p14="http://schemas.microsoft.com/office/powerpoint/2010/main" val="239505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without </a:t>
            </a:r>
            <a:r>
              <a:rPr lang="en-US" dirty="0"/>
              <a:t>DevOps</a:t>
            </a:r>
          </a:p>
        </p:txBody>
      </p:sp>
      <p:grpSp>
        <p:nvGrpSpPr>
          <p:cNvPr id="12" name="Group 11"/>
          <p:cNvGrpSpPr/>
          <p:nvPr/>
        </p:nvGrpSpPr>
        <p:grpSpPr>
          <a:xfrm>
            <a:off x="6119580" y="1743372"/>
            <a:ext cx="4770976" cy="4141044"/>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Operations gets notified </a:t>
              </a:r>
              <a:b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of application problem.</a:t>
              </a:r>
            </a:p>
          </p:txBody>
        </p:sp>
      </p:grpSp>
      <p:grpSp>
        <p:nvGrpSpPr>
          <p:cNvPr id="11" name="Group 10"/>
          <p:cNvGrpSpPr/>
          <p:nvPr/>
        </p:nvGrpSpPr>
        <p:grpSpPr>
          <a:xfrm>
            <a:off x="655670" y="1736048"/>
            <a:ext cx="4804998" cy="4112161"/>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Customer finds problem </a:t>
              </a:r>
              <a:b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with your application.</a:t>
              </a:r>
            </a:p>
          </p:txBody>
        </p:sp>
      </p:grpSp>
      <p:grpSp>
        <p:nvGrpSpPr>
          <p:cNvPr id="22" name="Group 21"/>
          <p:cNvGrpSpPr/>
          <p:nvPr/>
        </p:nvGrpSpPr>
        <p:grpSpPr>
          <a:xfrm>
            <a:off x="0" y="487"/>
            <a:ext cx="12238378" cy="6857028"/>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000000"/>
                    </a:gs>
                    <a:gs pos="100000">
                      <a:srgbClr val="000000">
                        <a:alpha val="0"/>
                      </a:srgbClr>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067" y="5234387"/>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18" name="Rectangle 17"/>
            <p:cNvSpPr/>
            <p:nvPr/>
          </p:nvSpPr>
          <p:spPr bwMode="auto">
            <a:xfrm>
              <a:off x="10578894" y="5287611"/>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t>
              </a:r>
            </a:p>
          </p:txBody>
        </p:sp>
      </p:grpSp>
      <p:grpSp>
        <p:nvGrpSpPr>
          <p:cNvPr id="14" name="Group 5"/>
          <p:cNvGrpSpPr/>
          <p:nvPr/>
        </p:nvGrpSpPr>
        <p:grpSpPr>
          <a:xfrm>
            <a:off x="1582961" y="329844"/>
            <a:ext cx="4305518" cy="2735281"/>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There is no problem with my code, you’re either deploying wrong or there is a problem with your infrastructure.</a:t>
              </a: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5148110" y="3217869"/>
            <a:ext cx="4305518" cy="1833783"/>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Infrastructure looks good, must be a code problem. </a:t>
              </a: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2319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6" r="56862" b="13467"/>
          <a:stretch/>
        </p:blipFill>
        <p:spPr>
          <a:xfrm>
            <a:off x="3857" y="487"/>
            <a:ext cx="5265964" cy="6857028"/>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3138" t="2346" r="-1" b="13467"/>
          <a:stretch/>
        </p:blipFill>
        <p:spPr>
          <a:xfrm>
            <a:off x="5269821" y="487"/>
            <a:ext cx="6941346" cy="6857028"/>
          </a:xfrm>
          <a:prstGeom prst="rect">
            <a:avLst/>
          </a:prstGeom>
        </p:spPr>
      </p:pic>
      <p:sp>
        <p:nvSpPr>
          <p:cNvPr id="2" name="Rectangle 1"/>
          <p:cNvSpPr/>
          <p:nvPr/>
        </p:nvSpPr>
        <p:spPr bwMode="auto">
          <a:xfrm>
            <a:off x="1" y="487"/>
            <a:ext cx="12192000" cy="2083877"/>
          </a:xfrm>
          <a:prstGeom prst="rect">
            <a:avLst/>
          </a:prstGeom>
          <a:gradFill>
            <a:gsLst>
              <a:gs pos="0">
                <a:schemeClr val="bg1"/>
              </a:gs>
              <a:gs pos="28000">
                <a:schemeClr val="bg1"/>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p:txBody>
          <a:bodyPr/>
          <a:lstStyle/>
          <a:p>
            <a:r>
              <a:rPr lang="en-US" dirty="0"/>
              <a:t>Conflicts across Dev, Ops, </a:t>
            </a:r>
            <a:r>
              <a:rPr lang="en-US" i="1" dirty="0"/>
              <a:t>and </a:t>
            </a:r>
            <a:r>
              <a:rPr lang="en-US" dirty="0"/>
              <a:t>Business</a:t>
            </a:r>
          </a:p>
        </p:txBody>
      </p:sp>
      <p:grpSp>
        <p:nvGrpSpPr>
          <p:cNvPr id="17" name="Group 16"/>
          <p:cNvGrpSpPr/>
          <p:nvPr/>
        </p:nvGrpSpPr>
        <p:grpSpPr>
          <a:xfrm>
            <a:off x="176624" y="3470274"/>
            <a:ext cx="2781891" cy="234637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You’re causing me outages with all your frequent updates to production… behind my back!</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TextBox 18"/>
          <p:cNvSpPr txBox="1"/>
          <p:nvPr/>
        </p:nvSpPr>
        <p:spPr>
          <a:xfrm>
            <a:off x="5536740" y="5095234"/>
            <a:ext cx="1895605" cy="57482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rPr>
              <a:t>BUSINESS</a:t>
            </a:r>
          </a:p>
        </p:txBody>
      </p:sp>
      <p:grpSp>
        <p:nvGrpSpPr>
          <p:cNvPr id="20" name="Group 19"/>
          <p:cNvGrpSpPr/>
          <p:nvPr/>
        </p:nvGrpSpPr>
        <p:grpSpPr>
          <a:xfrm>
            <a:off x="8961897" y="3877213"/>
            <a:ext cx="2781891" cy="2022524"/>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I’m just trying to crank out the code quickly to keep the boss happy. You’re </a:t>
              </a:r>
              <a:b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b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only slowing me down!</a:t>
              </a: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Rectangle 23"/>
          <p:cNvSpPr/>
          <p:nvPr/>
        </p:nvSpPr>
        <p:spPr bwMode="auto">
          <a:xfrm>
            <a:off x="6660740" y="1454133"/>
            <a:ext cx="2296006" cy="1345465"/>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 “</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 need 5 more features on the application by next week.”</a:t>
            </a:r>
          </a:p>
        </p:txBody>
      </p:sp>
      <p:sp>
        <p:nvSpPr>
          <p:cNvPr id="25" name="Right Triangle 24"/>
          <p:cNvSpPr/>
          <p:nvPr/>
        </p:nvSpPr>
        <p:spPr bwMode="auto">
          <a:xfrm flipV="1">
            <a:off x="7225480" y="2799598"/>
            <a:ext cx="531419" cy="56971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bwMode="auto">
          <a:xfrm>
            <a:off x="3771928" y="1410572"/>
            <a:ext cx="2228179" cy="1315445"/>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Ops: “</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You’re losing us money with all these outages!”</a:t>
            </a:r>
          </a:p>
        </p:txBody>
      </p:sp>
      <p:sp>
        <p:nvSpPr>
          <p:cNvPr id="27" name="Right Triangle 26"/>
          <p:cNvSpPr/>
          <p:nvPr/>
        </p:nvSpPr>
        <p:spPr bwMode="auto">
          <a:xfrm flipH="1" flipV="1">
            <a:off x="4934192" y="2726018"/>
            <a:ext cx="602548" cy="52114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10280123" y="5567709"/>
            <a:ext cx="1931044" cy="6640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a:t>
            </a:r>
          </a:p>
        </p:txBody>
      </p:sp>
      <p:sp>
        <p:nvSpPr>
          <p:cNvPr id="29" name="Rectangle 28"/>
          <p:cNvSpPr/>
          <p:nvPr/>
        </p:nvSpPr>
        <p:spPr bwMode="auto">
          <a:xfrm>
            <a:off x="-3332" y="6081878"/>
            <a:ext cx="1860452" cy="6640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OPS</a:t>
            </a:r>
          </a:p>
        </p:txBody>
      </p:sp>
    </p:spTree>
    <p:extLst>
      <p:ext uri="{BB962C8B-B14F-4D97-AF65-F5344CB8AC3E}">
        <p14:creationId xmlns:p14="http://schemas.microsoft.com/office/powerpoint/2010/main" val="538828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884" y="1948830"/>
            <a:ext cx="8124614" cy="4601657"/>
          </a:xfrm>
          <a:prstGeom prst="rect">
            <a:avLst/>
          </a:prstGeom>
        </p:spPr>
      </p:pic>
      <p:sp>
        <p:nvSpPr>
          <p:cNvPr id="11" name="Title 1"/>
          <p:cNvSpPr txBox="1">
            <a:spLocks/>
          </p:cNvSpPr>
          <p:nvPr/>
        </p:nvSpPr>
        <p:spPr>
          <a:xfrm>
            <a:off x="405142" y="570730"/>
            <a:ext cx="2225779" cy="151320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is development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and operations </a:t>
            </a:r>
            <a:r>
              <a:rPr kumimoji="0" lang="en-US" sz="2353" b="0" i="0" u="none" strike="noStrike" kern="1200" cap="none" spc="-102" normalizeH="0" baseline="0" noProof="0">
                <a:ln w="3175">
                  <a:noFill/>
                </a:ln>
                <a:gradFill>
                  <a:gsLst>
                    <a:gs pos="1250">
                      <a:srgbClr val="FCB614"/>
                    </a:gs>
                    <a:gs pos="100000">
                      <a:srgbClr val="FCB614"/>
                    </a:gs>
                  </a:gsLst>
                  <a:lin ang="5400000" scaled="0"/>
                </a:gradFill>
                <a:effectLst/>
                <a:uLnTx/>
                <a:uFillTx/>
                <a:latin typeface="Segoe UI"/>
                <a:ea typeface="+mn-ea"/>
              </a:rPr>
              <a:t>collaboration</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353"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endParaRPr>
          </a:p>
        </p:txBody>
      </p:sp>
      <p:sp>
        <p:nvSpPr>
          <p:cNvPr id="12" name="Title 1"/>
          <p:cNvSpPr txBox="1">
            <a:spLocks/>
          </p:cNvSpPr>
          <p:nvPr/>
        </p:nvSpPr>
        <p:spPr>
          <a:xfrm>
            <a:off x="10091820" y="570730"/>
            <a:ext cx="1976589" cy="139191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is treating your </a:t>
            </a:r>
            <a:r>
              <a:rPr kumimoji="0" lang="en-US" sz="2353" b="0" i="0" u="none" strike="noStrike" kern="1200" cap="none" spc="-102" normalizeH="0" baseline="0" noProof="0">
                <a:ln w="3175">
                  <a:noFill/>
                </a:ln>
                <a:gradFill>
                  <a:gsLst>
                    <a:gs pos="1250">
                      <a:srgbClr val="00BCF2"/>
                    </a:gs>
                    <a:gs pos="100000">
                      <a:srgbClr val="00BCF2"/>
                    </a:gs>
                  </a:gsLst>
                  <a:lin ang="5400000" scaled="0"/>
                </a:gradFill>
                <a:effectLst/>
                <a:uLnTx/>
                <a:uFillTx/>
                <a:latin typeface="Segoe UI"/>
                <a:ea typeface="+mn-ea"/>
              </a:rPr>
              <a:t>i</a:t>
            </a: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nfrastructure </a:t>
            </a:r>
            <a:b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b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as code</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13" name="Title 1"/>
          <p:cNvSpPr txBox="1">
            <a:spLocks/>
          </p:cNvSpPr>
          <p:nvPr/>
        </p:nvSpPr>
        <p:spPr>
          <a:xfrm>
            <a:off x="405142" y="3238917"/>
            <a:ext cx="2031194" cy="8132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using </a:t>
            </a:r>
            <a:r>
              <a:rPr kumimoji="0" lang="en-US" sz="2353" b="0" i="0" u="none" strike="noStrike" kern="1200" cap="none" spc="-102" normalizeH="0" baseline="0" noProof="0">
                <a:ln w="3175">
                  <a:noFill/>
                </a:ln>
                <a:gradFill>
                  <a:gsLst>
                    <a:gs pos="1250">
                      <a:srgbClr val="FCB614"/>
                    </a:gs>
                    <a:gs pos="100000">
                      <a:srgbClr val="FCB614"/>
                    </a:gs>
                  </a:gsLst>
                </a:gradFill>
                <a:effectLst/>
                <a:uLnTx/>
                <a:uFillTx/>
                <a:latin typeface="Segoe UI"/>
                <a:ea typeface="+mn-ea"/>
              </a:rPr>
              <a:t>automation</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14" name="Title 1"/>
          <p:cNvSpPr txBox="1">
            <a:spLocks/>
          </p:cNvSpPr>
          <p:nvPr/>
        </p:nvSpPr>
        <p:spPr>
          <a:xfrm>
            <a:off x="10091819" y="5331400"/>
            <a:ext cx="1524593" cy="62189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0" i="0" u="none" strike="noStrike" kern="1200" cap="none" spc="-102" normalizeH="0" baseline="0" noProof="0">
                <a:ln w="3175">
                  <a:noFill/>
                </a:ln>
                <a:gradFill>
                  <a:gsLst>
                    <a:gs pos="1250">
                      <a:srgbClr val="00BCF2"/>
                    </a:gs>
                    <a:gs pos="100000">
                      <a:srgbClr val="00BCF2"/>
                    </a:gs>
                  </a:gsLst>
                  <a:lin ang="5400000" scaled="0"/>
                </a:gradFill>
                <a:effectLst/>
                <a:uLnTx/>
                <a:uFillTx/>
                <a:latin typeface="Segoe UI"/>
                <a:ea typeface="+mn-ea"/>
              </a:rPr>
              <a:t>Kanban</a:t>
            </a:r>
            <a:r>
              <a:rPr kumimoji="0" lang="en-US" sz="2353" b="0" i="0" u="none" strike="noStrike" kern="1200" cap="none" spc="-102" normalizeH="0" baseline="0" noProof="0">
                <a:ln w="3175">
                  <a:noFill/>
                </a:ln>
                <a:solidFill>
                  <a:srgbClr val="0072C6"/>
                </a:solidFill>
                <a:effectLst/>
                <a:uLnTx/>
                <a:uFillTx/>
                <a:latin typeface="Segoe UI"/>
                <a:ea typeface="+mn-ea"/>
              </a:rPr>
              <a:t> </a:t>
            </a:r>
            <a:br>
              <a:rPr kumimoji="0" lang="en-US" sz="2353" b="0" i="0" u="none" strike="noStrike" kern="1200" cap="none" spc="-102" normalizeH="0" baseline="0" noProof="0">
                <a:ln w="3175">
                  <a:noFill/>
                </a:ln>
                <a:solidFill>
                  <a:srgbClr val="0072C6"/>
                </a:soli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gradFill>
                <a:effectLst/>
                <a:uLnTx/>
                <a:uFillTx/>
                <a:latin typeface="Segoe UI"/>
                <a:ea typeface="+mn-ea"/>
              </a:rPr>
              <a:t>for 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p>
        </p:txBody>
      </p:sp>
      <p:sp>
        <p:nvSpPr>
          <p:cNvPr id="7" name="Title 1"/>
          <p:cNvSpPr txBox="1">
            <a:spLocks/>
          </p:cNvSpPr>
          <p:nvPr/>
        </p:nvSpPr>
        <p:spPr>
          <a:xfrm>
            <a:off x="10091820" y="3238917"/>
            <a:ext cx="1784948" cy="81621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feature </a:t>
            </a:r>
            <a:r>
              <a:rPr kumimoji="0" lang="en-US" sz="2353" b="0" i="0" u="none" strike="noStrike" kern="1200" cap="none" spc="-102" normalizeH="0" baseline="0" noProof="0">
                <a:ln w="3175">
                  <a:noFill/>
                </a:ln>
                <a:gradFill>
                  <a:gsLst>
                    <a:gs pos="1250">
                      <a:srgbClr val="00BCF2"/>
                    </a:gs>
                    <a:gs pos="100000">
                      <a:srgbClr val="00BCF2"/>
                    </a:gs>
                  </a:gsLst>
                </a:gradFill>
                <a:effectLst/>
                <a:uLnTx/>
                <a:uFillTx/>
                <a:latin typeface="Segoe UI"/>
                <a:ea typeface="+mn-ea"/>
              </a:rPr>
              <a:t>switches</a:t>
            </a:r>
            <a:r>
              <a:rPr kumimoji="0" lang="en-US" sz="2353" b="0" i="0" u="none" strike="noStrike" kern="1200" cap="none" spc="-102" normalizeH="0" baseline="0" noProof="0">
                <a:ln w="3175">
                  <a:noFill/>
                </a:ln>
                <a:gradFill>
                  <a:gsLst>
                    <a:gs pos="1250">
                      <a:srgbClr val="FFFFFF"/>
                    </a:gs>
                    <a:gs pos="100000">
                      <a:srgbClr val="FFFFFF"/>
                    </a:gs>
                  </a:gsLst>
                </a:gradFill>
                <a:effectLst/>
                <a:uLnTx/>
                <a:uFillTx/>
                <a:latin typeface="Segoe UI"/>
                <a:ea typeface="+mn-ea"/>
              </a:rPr>
              <a:t>”</a:t>
            </a:r>
          </a:p>
        </p:txBody>
      </p:sp>
      <p:sp>
        <p:nvSpPr>
          <p:cNvPr id="8" name="Title 1"/>
          <p:cNvSpPr txBox="1">
            <a:spLocks/>
          </p:cNvSpPr>
          <p:nvPr/>
        </p:nvSpPr>
        <p:spPr>
          <a:xfrm>
            <a:off x="405142" y="5331400"/>
            <a:ext cx="2224597" cy="86843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a:t>
            </a:r>
            <a:r>
              <a:rPr kumimoji="0" lang="en-US" sz="2353" b="1" i="0" u="none" strike="noStrike" kern="1200" cap="none" spc="-102" normalizeH="0" baseline="0" noProof="0" err="1">
                <a:ln w="3175">
                  <a:noFill/>
                </a:ln>
                <a:gradFill>
                  <a:gsLst>
                    <a:gs pos="1250">
                      <a:srgbClr val="FFFFFF"/>
                    </a:gs>
                    <a:gs pos="100000">
                      <a:srgbClr val="FFFFFF"/>
                    </a:gs>
                  </a:gsLst>
                  <a:lin ang="5400000" scaled="0"/>
                </a:gradFill>
                <a:effectLst/>
                <a:uLnTx/>
                <a:uFillTx/>
                <a:latin typeface="Segoe UI"/>
                <a:ea typeface="+mn-ea"/>
              </a:rPr>
              <a:t>DevOps</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 </a:t>
            </a:r>
            <a:b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b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is </a:t>
            </a:r>
            <a:r>
              <a:rPr kumimoji="0" lang="en-US" sz="2353" b="0" i="0" u="none" strike="noStrike" kern="1200" cap="none" spc="-102" normalizeH="0" baseline="0" noProof="0">
                <a:ln w="3175">
                  <a:noFill/>
                </a:ln>
                <a:gradFill>
                  <a:gsLst>
                    <a:gs pos="1250">
                      <a:srgbClr val="FCB614"/>
                    </a:gs>
                    <a:gs pos="100000">
                      <a:srgbClr val="FCB614"/>
                    </a:gs>
                  </a:gsLst>
                </a:gradFill>
                <a:effectLst/>
                <a:uLnTx/>
                <a:uFillTx/>
                <a:latin typeface="Segoe UI"/>
                <a:ea typeface="+mn-ea"/>
              </a:rPr>
              <a:t>small </a:t>
            </a:r>
            <a:r>
              <a:rPr kumimoji="0" lang="en-US" sz="2353"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a:ea typeface="+mn-ea"/>
              </a:rPr>
              <a:t>deployments”</a:t>
            </a:r>
          </a:p>
        </p:txBody>
      </p:sp>
      <p:grpSp>
        <p:nvGrpSpPr>
          <p:cNvPr id="4" name="Group 3"/>
          <p:cNvGrpSpPr/>
          <p:nvPr/>
        </p:nvGrpSpPr>
        <p:grpSpPr>
          <a:xfrm>
            <a:off x="3854939" y="895582"/>
            <a:ext cx="1715254" cy="1219726"/>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961"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961"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566814" y="3552572"/>
            <a:ext cx="1405178" cy="999229"/>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568"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p:cNvGrpSpPr/>
          <p:nvPr/>
        </p:nvGrpSpPr>
        <p:grpSpPr>
          <a:xfrm>
            <a:off x="7757194" y="3298282"/>
            <a:ext cx="1783369" cy="1268163"/>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765"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p:cNvGrpSpPr/>
          <p:nvPr/>
        </p:nvGrpSpPr>
        <p:grpSpPr>
          <a:xfrm>
            <a:off x="5973573" y="3096922"/>
            <a:ext cx="1405178" cy="999229"/>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It’s </a:t>
              </a:r>
              <a:r>
                <a:rPr kumimoji="0" lang="en-US" sz="1568"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DevOps</a:t>
              </a: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97060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Bent-Up 1">
            <a:extLst>
              <a:ext uri="{FF2B5EF4-FFF2-40B4-BE49-F238E27FC236}">
                <a16:creationId xmlns:a16="http://schemas.microsoft.com/office/drawing/2014/main" id="{1F7A778D-41B8-4DA6-8C5F-D89420A63BF2}"/>
              </a:ext>
            </a:extLst>
          </p:cNvPr>
          <p:cNvSpPr/>
          <p:nvPr/>
        </p:nvSpPr>
        <p:spPr bwMode="auto">
          <a:xfrm rot="5400000" flipV="1">
            <a:off x="8910645" y="4130676"/>
            <a:ext cx="1962248" cy="1019222"/>
          </a:xfrm>
          <a:prstGeom prst="bentUpArrow">
            <a:avLst>
              <a:gd name="adj1" fmla="val 19828"/>
              <a:gd name="adj2" fmla="val 25000"/>
              <a:gd name="adj3" fmla="val 25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sym typeface="Arial"/>
            </a:endParaRPr>
          </a:p>
        </p:txBody>
      </p:sp>
      <p:sp>
        <p:nvSpPr>
          <p:cNvPr id="6" name="Right Arrow 5"/>
          <p:cNvSpPr/>
          <p:nvPr/>
        </p:nvSpPr>
        <p:spPr>
          <a:xfrm>
            <a:off x="2890248" y="2198378"/>
            <a:ext cx="1861653"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9" name="Oval 8"/>
          <p:cNvSpPr/>
          <p:nvPr/>
        </p:nvSpPr>
        <p:spPr>
          <a:xfrm>
            <a:off x="9320273" y="1459910"/>
            <a:ext cx="1980638" cy="1980638"/>
          </a:xfrm>
          <a:prstGeom prst="ellipse">
            <a:avLst/>
          </a:prstGeom>
          <a:noFill/>
          <a:ln w="444500">
            <a:solidFill>
              <a:srgbClr val="1654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10" name="Title 1"/>
          <p:cNvSpPr>
            <a:spLocks noGrp="1"/>
          </p:cNvSpPr>
          <p:nvPr>
            <p:ph type="title" idx="4294967295"/>
          </p:nvPr>
        </p:nvSpPr>
        <p:spPr>
          <a:xfrm>
            <a:off x="537365" y="289371"/>
            <a:ext cx="11653773" cy="899985"/>
          </a:xfrm>
        </p:spPr>
        <p:txBody>
          <a:bodyPr>
            <a:normAutofit fontScale="90000"/>
          </a:bodyPr>
          <a:lstStyle/>
          <a:p>
            <a:r>
              <a:rPr lang="en-US" dirty="0"/>
              <a:t>DevOps Basics</a:t>
            </a:r>
          </a:p>
        </p:txBody>
      </p:sp>
      <p:sp>
        <p:nvSpPr>
          <p:cNvPr id="12" name="TextBox 11"/>
          <p:cNvSpPr txBox="1"/>
          <p:nvPr/>
        </p:nvSpPr>
        <p:spPr>
          <a:xfrm>
            <a:off x="1096391" y="1079017"/>
            <a:ext cx="1980638" cy="380892"/>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2) Code Repository</a:t>
            </a:r>
          </a:p>
        </p:txBody>
      </p:sp>
      <p:sp>
        <p:nvSpPr>
          <p:cNvPr id="13" name="TextBox 12"/>
          <p:cNvSpPr txBox="1"/>
          <p:nvPr/>
        </p:nvSpPr>
        <p:spPr>
          <a:xfrm>
            <a:off x="1337538" y="6031859"/>
            <a:ext cx="1498346" cy="380892"/>
          </a:xfrm>
          <a:prstGeom prst="rect">
            <a:avLst/>
          </a:prstGeom>
        </p:spPr>
        <p:txBody>
          <a:bodyPr vert="horz" wrap="square" lIns="91414" tIns="91414" rIns="91414" bIns="91414" rtlCol="0" anchor="t">
            <a:noAutofit/>
          </a:bodyPr>
          <a:lstStyle/>
          <a:p>
            <a:pPr algn="ctr" defTabSz="914072">
              <a:defRPr/>
            </a:pPr>
            <a:r>
              <a:rPr lang="en-US" sz="1600" dirty="0">
                <a:solidFill>
                  <a:srgbClr val="FFFFFF"/>
                </a:solidFill>
                <a:latin typeface="Segoe UI"/>
                <a:ea typeface="Segoe UI" pitchFamily="34" charset="0"/>
                <a:cs typeface="Segoe UI" pitchFamily="34" charset="0"/>
                <a:sym typeface="Arial"/>
              </a:rPr>
              <a:t>1) Dev &amp; Ops</a:t>
            </a:r>
          </a:p>
        </p:txBody>
      </p:sp>
      <p:sp>
        <p:nvSpPr>
          <p:cNvPr id="14" name="TextBox 13"/>
          <p:cNvSpPr txBox="1"/>
          <p:nvPr/>
        </p:nvSpPr>
        <p:spPr>
          <a:xfrm>
            <a:off x="4156787" y="999066"/>
            <a:ext cx="2678968" cy="627820"/>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3) Continuous Integration &amp; Test</a:t>
            </a:r>
          </a:p>
        </p:txBody>
      </p:sp>
      <p:sp>
        <p:nvSpPr>
          <p:cNvPr id="16" name="TextBox 15"/>
          <p:cNvSpPr txBox="1"/>
          <p:nvPr/>
        </p:nvSpPr>
        <p:spPr>
          <a:xfrm>
            <a:off x="8266514" y="667657"/>
            <a:ext cx="2678968" cy="471529"/>
          </a:xfrm>
          <a:prstGeom prst="rect">
            <a:avLst/>
          </a:prstGeom>
        </p:spPr>
        <p:txBody>
          <a:bodyPr vert="horz" wrap="square" lIns="91414" tIns="91414" rIns="91414" bIns="91414" rtlCol="0" anchor="t">
            <a:noAutofit/>
          </a:bodyPr>
          <a:lstStyle/>
          <a:p>
            <a:pPr marL="233280" indent="-233280" algn="ctr" defTabSz="914072">
              <a:defRPr/>
            </a:pPr>
            <a:r>
              <a:rPr lang="en-US" sz="1600" dirty="0">
                <a:solidFill>
                  <a:srgbClr val="FFFFFF"/>
                </a:solidFill>
                <a:latin typeface="Segoe UI"/>
                <a:ea typeface="Segoe UI" pitchFamily="34" charset="0"/>
                <a:cs typeface="Segoe UI" pitchFamily="34" charset="0"/>
                <a:sym typeface="Arial"/>
              </a:rPr>
              <a:t>4) Continuous Deployment</a:t>
            </a:r>
          </a:p>
        </p:txBody>
      </p:sp>
      <p:sp>
        <p:nvSpPr>
          <p:cNvPr id="17" name="TextBox 16"/>
          <p:cNvSpPr txBox="1"/>
          <p:nvPr/>
        </p:nvSpPr>
        <p:spPr>
          <a:xfrm>
            <a:off x="6691940" y="4123800"/>
            <a:ext cx="3149152" cy="380892"/>
          </a:xfrm>
          <a:prstGeom prst="rect">
            <a:avLst/>
          </a:prstGeom>
        </p:spPr>
        <p:txBody>
          <a:bodyPr vert="horz" wrap="square" lIns="91414" tIns="91414" rIns="91414" bIns="91414" rtlCol="0" anchor="t">
            <a:noAutofit/>
          </a:bodyPr>
          <a:lstStyle/>
          <a:p>
            <a:pPr algn="ctr" defTabSz="914072">
              <a:defRPr/>
            </a:pPr>
            <a:r>
              <a:rPr lang="en-US" sz="1600" dirty="0">
                <a:solidFill>
                  <a:srgbClr val="FFFFFF"/>
                </a:solidFill>
                <a:latin typeface="Segoe UI"/>
                <a:ea typeface="Segoe UI" pitchFamily="34" charset="0"/>
                <a:cs typeface="Segoe UI" pitchFamily="34" charset="0"/>
                <a:sym typeface="Arial"/>
              </a:rPr>
              <a:t>5) Monitoring and Improvement</a:t>
            </a:r>
          </a:p>
        </p:txBody>
      </p:sp>
      <p:sp>
        <p:nvSpPr>
          <p:cNvPr id="18" name="Rounded Rectangle 17"/>
          <p:cNvSpPr/>
          <p:nvPr/>
        </p:nvSpPr>
        <p:spPr>
          <a:xfrm>
            <a:off x="1286838" y="1600719"/>
            <a:ext cx="1599747" cy="159974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19" name="Right Arrow 18"/>
          <p:cNvSpPr/>
          <p:nvPr/>
        </p:nvSpPr>
        <p:spPr>
          <a:xfrm rot="16200000">
            <a:off x="1192614" y="4268341"/>
            <a:ext cx="2554217" cy="44386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20" name="Right Arrow 19"/>
          <p:cNvSpPr/>
          <p:nvPr/>
        </p:nvSpPr>
        <p:spPr>
          <a:xfrm rot="16200000">
            <a:off x="450241" y="4261993"/>
            <a:ext cx="2541515" cy="44386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21" name="Picture 20"/>
          <p:cNvPicPr>
            <a:picLocks noChangeAspect="1"/>
          </p:cNvPicPr>
          <p:nvPr/>
        </p:nvPicPr>
        <p:blipFill>
          <a:blip r:embed="rId3"/>
          <a:stretch>
            <a:fillRect/>
          </a:stretch>
        </p:blipFill>
        <p:spPr>
          <a:xfrm>
            <a:off x="1444048" y="4462205"/>
            <a:ext cx="553899" cy="579661"/>
          </a:xfrm>
          <a:prstGeom prst="rect">
            <a:avLst/>
          </a:prstGeom>
        </p:spPr>
      </p:pic>
      <p:pic>
        <p:nvPicPr>
          <p:cNvPr id="22" name="Picture 21"/>
          <p:cNvPicPr>
            <a:picLocks noChangeAspect="1"/>
          </p:cNvPicPr>
          <p:nvPr/>
        </p:nvPicPr>
        <p:blipFill>
          <a:blip r:embed="rId4"/>
          <a:stretch>
            <a:fillRect/>
          </a:stretch>
        </p:blipFill>
        <p:spPr>
          <a:xfrm>
            <a:off x="523869" y="4876392"/>
            <a:ext cx="3131290" cy="1063306"/>
          </a:xfrm>
          <a:prstGeom prst="rect">
            <a:avLst/>
          </a:prstGeom>
        </p:spPr>
      </p:pic>
      <p:sp>
        <p:nvSpPr>
          <p:cNvPr id="23" name="Rounded Rectangle 22"/>
          <p:cNvSpPr/>
          <p:nvPr/>
        </p:nvSpPr>
        <p:spPr>
          <a:xfrm>
            <a:off x="4764597" y="1624061"/>
            <a:ext cx="1599747" cy="159974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25" name="Picture 24"/>
          <p:cNvPicPr>
            <a:picLocks noChangeAspect="1"/>
          </p:cNvPicPr>
          <p:nvPr/>
        </p:nvPicPr>
        <p:blipFill>
          <a:blip r:embed="rId5"/>
          <a:stretch>
            <a:fillRect/>
          </a:stretch>
        </p:blipFill>
        <p:spPr>
          <a:xfrm>
            <a:off x="10508362" y="915114"/>
            <a:ext cx="1289908" cy="800329"/>
          </a:xfrm>
          <a:prstGeom prst="rect">
            <a:avLst/>
          </a:prstGeom>
        </p:spPr>
      </p:pic>
      <p:grpSp>
        <p:nvGrpSpPr>
          <p:cNvPr id="28" name="Group 27"/>
          <p:cNvGrpSpPr/>
          <p:nvPr/>
        </p:nvGrpSpPr>
        <p:grpSpPr>
          <a:xfrm>
            <a:off x="9263980" y="1979261"/>
            <a:ext cx="2123280" cy="964365"/>
            <a:chOff x="9426803" y="2131247"/>
            <a:chExt cx="2123882" cy="964640"/>
          </a:xfrm>
        </p:grpSpPr>
        <p:pic>
          <p:nvPicPr>
            <p:cNvPr id="29" name="Picture 28"/>
            <p:cNvPicPr>
              <a:picLocks noChangeAspect="1"/>
            </p:cNvPicPr>
            <p:nvPr/>
          </p:nvPicPr>
          <p:blipFill>
            <a:blip r:embed="rId6"/>
            <a:stretch>
              <a:fillRect/>
            </a:stretch>
          </p:blipFill>
          <p:spPr>
            <a:xfrm>
              <a:off x="9426803" y="2201188"/>
              <a:ext cx="835116" cy="835116"/>
            </a:xfrm>
            <a:prstGeom prst="rect">
              <a:avLst/>
            </a:prstGeom>
          </p:spPr>
        </p:pic>
        <p:pic>
          <p:nvPicPr>
            <p:cNvPr id="30" name="Picture 29"/>
            <p:cNvPicPr>
              <a:picLocks noChangeAspect="1"/>
            </p:cNvPicPr>
            <p:nvPr/>
          </p:nvPicPr>
          <p:blipFill>
            <a:blip r:embed="rId7"/>
            <a:stretch>
              <a:fillRect/>
            </a:stretch>
          </p:blipFill>
          <p:spPr>
            <a:xfrm>
              <a:off x="10818889" y="2131247"/>
              <a:ext cx="731796" cy="964640"/>
            </a:xfrm>
            <a:prstGeom prst="rect">
              <a:avLst/>
            </a:prstGeom>
          </p:spPr>
        </p:pic>
        <p:grpSp>
          <p:nvGrpSpPr>
            <p:cNvPr id="31" name="Group 30"/>
            <p:cNvGrpSpPr/>
            <p:nvPr/>
          </p:nvGrpSpPr>
          <p:grpSpPr>
            <a:xfrm>
              <a:off x="10391219" y="2492069"/>
              <a:ext cx="280591" cy="280591"/>
              <a:chOff x="8563291" y="1676400"/>
              <a:chExt cx="2020388" cy="2020388"/>
            </a:xfrm>
            <a:solidFill>
              <a:schemeClr val="tx1"/>
            </a:solidFill>
          </p:grpSpPr>
          <p:sp>
            <p:nvSpPr>
              <p:cNvPr id="32" name="Rectangle 31"/>
              <p:cNvSpPr/>
              <p:nvPr/>
            </p:nvSpPr>
            <p:spPr>
              <a:xfrm>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33" name="Rectangle 32"/>
              <p:cNvSpPr/>
              <p:nvPr/>
            </p:nvSpPr>
            <p:spPr>
              <a:xfrm rot="5400000">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grpSp>
      </p:grpSp>
      <p:pic>
        <p:nvPicPr>
          <p:cNvPr id="35" name="Picture 34"/>
          <p:cNvPicPr>
            <a:picLocks noChangeAspect="1"/>
          </p:cNvPicPr>
          <p:nvPr/>
        </p:nvPicPr>
        <p:blipFill>
          <a:blip r:embed="rId3"/>
          <a:stretch>
            <a:fillRect/>
          </a:stretch>
        </p:blipFill>
        <p:spPr>
          <a:xfrm>
            <a:off x="2198745" y="4462205"/>
            <a:ext cx="553899" cy="579661"/>
          </a:xfrm>
          <a:prstGeom prst="rect">
            <a:avLst/>
          </a:prstGeom>
        </p:spPr>
      </p:pic>
      <p:pic>
        <p:nvPicPr>
          <p:cNvPr id="36" name="Picture 35"/>
          <p:cNvPicPr>
            <a:picLocks noChangeAspect="1"/>
          </p:cNvPicPr>
          <p:nvPr/>
        </p:nvPicPr>
        <p:blipFill>
          <a:blip r:embed="rId8"/>
          <a:stretch>
            <a:fillRect/>
          </a:stretch>
        </p:blipFill>
        <p:spPr>
          <a:xfrm>
            <a:off x="7150875" y="4571676"/>
            <a:ext cx="2231282" cy="1629664"/>
          </a:xfrm>
          <a:prstGeom prst="rect">
            <a:avLst/>
          </a:prstGeom>
        </p:spPr>
      </p:pic>
      <p:grpSp>
        <p:nvGrpSpPr>
          <p:cNvPr id="38" name="Group 37"/>
          <p:cNvGrpSpPr/>
          <p:nvPr/>
        </p:nvGrpSpPr>
        <p:grpSpPr>
          <a:xfrm>
            <a:off x="1541116" y="1815329"/>
            <a:ext cx="1106382" cy="1206809"/>
            <a:chOff x="1523922" y="2094289"/>
            <a:chExt cx="1106696" cy="1207151"/>
          </a:xfrm>
        </p:grpSpPr>
        <p:pic>
          <p:nvPicPr>
            <p:cNvPr id="39" name="Picture 38"/>
            <p:cNvPicPr>
              <a:picLocks noChangeAspect="1"/>
            </p:cNvPicPr>
            <p:nvPr/>
          </p:nvPicPr>
          <p:blipFill>
            <a:blip r:embed="rId9"/>
            <a:stretch>
              <a:fillRect/>
            </a:stretch>
          </p:blipFill>
          <p:spPr>
            <a:xfrm>
              <a:off x="1523922" y="2666999"/>
              <a:ext cx="455690" cy="634441"/>
            </a:xfrm>
            <a:prstGeom prst="rect">
              <a:avLst/>
            </a:prstGeom>
          </p:spPr>
        </p:pic>
        <p:pic>
          <p:nvPicPr>
            <p:cNvPr id="40" name="Picture 39"/>
            <p:cNvPicPr>
              <a:picLocks noChangeAspect="1"/>
            </p:cNvPicPr>
            <p:nvPr/>
          </p:nvPicPr>
          <p:blipFill>
            <a:blip r:embed="rId10"/>
            <a:stretch>
              <a:fillRect/>
            </a:stretch>
          </p:blipFill>
          <p:spPr>
            <a:xfrm>
              <a:off x="1903412" y="2094289"/>
              <a:ext cx="727206" cy="725111"/>
            </a:xfrm>
            <a:prstGeom prst="rect">
              <a:avLst/>
            </a:prstGeom>
          </p:spPr>
        </p:pic>
      </p:grpSp>
      <p:pic>
        <p:nvPicPr>
          <p:cNvPr id="41" name="Picture 40"/>
          <p:cNvPicPr>
            <a:picLocks noChangeAspect="1"/>
          </p:cNvPicPr>
          <p:nvPr/>
        </p:nvPicPr>
        <p:blipFill>
          <a:blip r:embed="rId11"/>
          <a:stretch>
            <a:fillRect/>
          </a:stretch>
        </p:blipFill>
        <p:spPr>
          <a:xfrm>
            <a:off x="5104038" y="1826534"/>
            <a:ext cx="972638" cy="815187"/>
          </a:xfrm>
          <a:prstGeom prst="rect">
            <a:avLst/>
          </a:prstGeom>
        </p:spPr>
      </p:pic>
      <p:pic>
        <p:nvPicPr>
          <p:cNvPr id="42" name="Picture 41"/>
          <p:cNvPicPr>
            <a:picLocks noChangeAspect="1"/>
          </p:cNvPicPr>
          <p:nvPr/>
        </p:nvPicPr>
        <p:blipFill>
          <a:blip r:embed="rId12"/>
          <a:stretch>
            <a:fillRect/>
          </a:stretch>
        </p:blipFill>
        <p:spPr>
          <a:xfrm>
            <a:off x="5328129" y="2693472"/>
            <a:ext cx="524457" cy="409506"/>
          </a:xfrm>
          <a:prstGeom prst="rect">
            <a:avLst/>
          </a:prstGeom>
        </p:spPr>
      </p:pic>
      <p:sp>
        <p:nvSpPr>
          <p:cNvPr id="44" name="Right Arrow 5">
            <a:extLst>
              <a:ext uri="{FF2B5EF4-FFF2-40B4-BE49-F238E27FC236}">
                <a16:creationId xmlns:a16="http://schemas.microsoft.com/office/drawing/2014/main" id="{3A44597F-1D33-4340-99BE-7FCA697163BB}"/>
              </a:ext>
            </a:extLst>
          </p:cNvPr>
          <p:cNvSpPr/>
          <p:nvPr/>
        </p:nvSpPr>
        <p:spPr>
          <a:xfrm>
            <a:off x="6389143" y="2198378"/>
            <a:ext cx="2702232"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sp>
        <p:nvSpPr>
          <p:cNvPr id="45" name="Right Arrow 5">
            <a:extLst>
              <a:ext uri="{FF2B5EF4-FFF2-40B4-BE49-F238E27FC236}">
                <a16:creationId xmlns:a16="http://schemas.microsoft.com/office/drawing/2014/main" id="{B923B44B-77D5-474C-80A7-DBECBDFA2FE7}"/>
              </a:ext>
            </a:extLst>
          </p:cNvPr>
          <p:cNvSpPr/>
          <p:nvPr/>
        </p:nvSpPr>
        <p:spPr>
          <a:xfrm flipH="1">
            <a:off x="3704204" y="5185751"/>
            <a:ext cx="3446668" cy="401513"/>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072">
              <a:defRPr/>
            </a:pPr>
            <a:endParaRPr lang="en-US" sz="1200" dirty="0" err="1">
              <a:solidFill>
                <a:srgbClr val="FFFFFF"/>
              </a:solidFill>
              <a:latin typeface="Segoe UI"/>
              <a:sym typeface="Arial"/>
            </a:endParaRPr>
          </a:p>
        </p:txBody>
      </p:sp>
      <p:pic>
        <p:nvPicPr>
          <p:cNvPr id="3" name="Picture 2">
            <a:extLst>
              <a:ext uri="{FF2B5EF4-FFF2-40B4-BE49-F238E27FC236}">
                <a16:creationId xmlns:a16="http://schemas.microsoft.com/office/drawing/2014/main" id="{20AC4AD5-D6AC-4CD0-BB40-688373E3480C}"/>
              </a:ext>
            </a:extLst>
          </p:cNvPr>
          <p:cNvPicPr>
            <a:picLocks noChangeAspect="1"/>
          </p:cNvPicPr>
          <p:nvPr/>
        </p:nvPicPr>
        <p:blipFill>
          <a:blip r:embed="rId13"/>
          <a:stretch>
            <a:fillRect/>
          </a:stretch>
        </p:blipFill>
        <p:spPr>
          <a:xfrm>
            <a:off x="6421828" y="1636560"/>
            <a:ext cx="680989" cy="601993"/>
          </a:xfrm>
          <a:prstGeom prst="rect">
            <a:avLst/>
          </a:prstGeom>
        </p:spPr>
      </p:pic>
    </p:spTree>
    <p:extLst>
      <p:ext uri="{BB962C8B-B14F-4D97-AF65-F5344CB8AC3E}">
        <p14:creationId xmlns:p14="http://schemas.microsoft.com/office/powerpoint/2010/main" val="165136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42" presetClass="path" presetSubtype="0" accel="50000" decel="50000" fill="hold" nodeType="withEffect">
                                  <p:stCondLst>
                                    <p:cond delay="0"/>
                                  </p:stCondLst>
                                  <p:childTnLst>
                                    <p:animMotion origin="layout" path="M 2.70833E-6 2.59259E-6 L 0.15898 -0.00556 " pathEditMode="relative" rAng="0" ptsTypes="AA">
                                      <p:cBhvr>
                                        <p:cTn id="50" dur="2000" fill="hold"/>
                                        <p:tgtEl>
                                          <p:spTgt spid="3"/>
                                        </p:tgtEl>
                                        <p:attrNameLst>
                                          <p:attrName>ppt_x</p:attrName>
                                          <p:attrName>ppt_y</p:attrName>
                                        </p:attrNameLst>
                                      </p:cBhvr>
                                      <p:rCtr x="7943" y="-278"/>
                                    </p:animMotion>
                                  </p:childTnLst>
                                </p:cTn>
                              </p:par>
                            </p:childTnLst>
                          </p:cTn>
                        </p:par>
                        <p:par>
                          <p:cTn id="51" fill="hold">
                            <p:stCondLst>
                              <p:cond delay="2000"/>
                            </p:stCondLst>
                            <p:childTnLst>
                              <p:par>
                                <p:cTn id="52" presetID="31" presetClass="exit" presetSubtype="0" fill="hold" nodeType="afterEffect">
                                  <p:stCondLst>
                                    <p:cond delay="0"/>
                                  </p:stCondLst>
                                  <p:childTnLst>
                                    <p:anim calcmode="lin" valueType="num">
                                      <p:cBhvr>
                                        <p:cTn id="53" dur="1000"/>
                                        <p:tgtEl>
                                          <p:spTgt spid="3"/>
                                        </p:tgtEl>
                                        <p:attrNameLst>
                                          <p:attrName>ppt_w</p:attrName>
                                        </p:attrNameLst>
                                      </p:cBhvr>
                                      <p:tavLst>
                                        <p:tav tm="0">
                                          <p:val>
                                            <p:strVal val="ppt_w"/>
                                          </p:val>
                                        </p:tav>
                                        <p:tav tm="100000">
                                          <p:val>
                                            <p:fltVal val="0"/>
                                          </p:val>
                                        </p:tav>
                                      </p:tavLst>
                                    </p:anim>
                                    <p:anim calcmode="lin" valueType="num">
                                      <p:cBhvr>
                                        <p:cTn id="54" dur="1000"/>
                                        <p:tgtEl>
                                          <p:spTgt spid="3"/>
                                        </p:tgtEl>
                                        <p:attrNameLst>
                                          <p:attrName>ppt_h</p:attrName>
                                        </p:attrNameLst>
                                      </p:cBhvr>
                                      <p:tavLst>
                                        <p:tav tm="0">
                                          <p:val>
                                            <p:strVal val="ppt_h"/>
                                          </p:val>
                                        </p:tav>
                                        <p:tav tm="100000">
                                          <p:val>
                                            <p:fltVal val="0"/>
                                          </p:val>
                                        </p:tav>
                                      </p:tavLst>
                                    </p:anim>
                                    <p:anim calcmode="lin" valueType="num">
                                      <p:cBhvr>
                                        <p:cTn id="55" dur="1000"/>
                                        <p:tgtEl>
                                          <p:spTgt spid="3"/>
                                        </p:tgtEl>
                                        <p:attrNameLst>
                                          <p:attrName>style.rotation</p:attrName>
                                        </p:attrNameLst>
                                      </p:cBhvr>
                                      <p:tavLst>
                                        <p:tav tm="0">
                                          <p:val>
                                            <p:fltVal val="0"/>
                                          </p:val>
                                        </p:tav>
                                        <p:tav tm="100000">
                                          <p:val>
                                            <p:fltVal val="90"/>
                                          </p:val>
                                        </p:tav>
                                      </p:tavLst>
                                    </p:anim>
                                    <p:animEffect transition="out" filter="fade">
                                      <p:cBhvr>
                                        <p:cTn id="56" dur="1000"/>
                                        <p:tgtEl>
                                          <p:spTgt spid="3"/>
                                        </p:tgtEl>
                                      </p:cBhvr>
                                    </p:animEffect>
                                    <p:set>
                                      <p:cBhvr>
                                        <p:cTn id="57" dur="1" fill="hold">
                                          <p:stCondLst>
                                            <p:cond delay="999"/>
                                          </p:stCondLst>
                                        </p:cTn>
                                        <p:tgtEl>
                                          <p:spTgt spid="3"/>
                                        </p:tgtEl>
                                        <p:attrNameLst>
                                          <p:attrName>style.visibility</p:attrName>
                                        </p:attrNameLst>
                                      </p:cBhvr>
                                      <p:to>
                                        <p:strVal val="hidden"/>
                                      </p:to>
                                    </p:se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4500"/>
                            </p:stCondLst>
                            <p:childTnLst>
                              <p:par>
                                <p:cTn id="71" presetID="10" presetClass="entr" presetSubtype="0"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right)">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12" grpId="0"/>
      <p:bldP spid="14" grpId="0"/>
      <p:bldP spid="16" grpId="0"/>
      <p:bldP spid="17" grpId="0"/>
      <p:bldP spid="18" grpId="0" animBg="1"/>
      <p:bldP spid="19" grpId="0" animBg="1"/>
      <p:bldP spid="20" grpId="0" animBg="1"/>
      <p:bldP spid="2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34805" y="2936115"/>
            <a:ext cx="5041321" cy="1167649"/>
          </a:xfrm>
        </p:spPr>
        <p:txBody>
          <a:bodyPr/>
          <a:lstStyle/>
          <a:p>
            <a:r>
              <a:rPr lang="en-US" sz="6000" dirty="0"/>
              <a:t>Azure DevOps</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340985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5"/>
            <a:ext cx="302968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Deliver value to your users faster using proven agile tools to plan, track, and discuss work across your teams.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254793"/>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Get unlimited, cloud-hosted private Git repos and collaborate to build better code with pull requests and advanced file management.</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Test and ship with confidence using manual and exploratory testing tools.</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marL="0" marR="0" lvl="0" indent="0" algn="l" defTabSz="914314" rtl="0" eaLnBrk="1" fontAlgn="auto" latinLnBrk="0" hangingPunct="1">
              <a:lnSpc>
                <a:spcPct val="100000"/>
              </a:lnSpc>
              <a:spcBef>
                <a:spcPts val="0"/>
              </a:spcBef>
              <a:spcAft>
                <a:spcPts val="588"/>
              </a:spcAft>
              <a:buClrTx/>
              <a:buSzTx/>
              <a:buFontTx/>
              <a:buNone/>
              <a:tabLst/>
              <a:defRPr/>
            </a:pP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Create, host, and share packages with your team, and add </a:t>
            </a:r>
            <a:r>
              <a:rPr kumimoji="0" lang="en-GB" sz="1568" b="0" i="0" u="none" strike="noStrike" kern="1200" cap="none" spc="0" normalizeH="0" baseline="0" noProof="0" dirty="0" err="1">
                <a:ln>
                  <a:noFill/>
                </a:ln>
                <a:solidFill>
                  <a:srgbClr val="000000">
                    <a:lumMod val="50000"/>
                    <a:lumOff val="50000"/>
                  </a:srgbClr>
                </a:solidFill>
                <a:effectLst/>
                <a:uLnTx/>
                <a:uFillTx/>
                <a:latin typeface="Segoe UI"/>
                <a:ea typeface="+mn-ea"/>
                <a:cs typeface="+mn-cs"/>
              </a:rPr>
              <a:t>artifacts</a:t>
            </a:r>
            <a:r>
              <a:rPr kumimoji="0" lang="en-GB" sz="1568"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to your CI/CD pipelines with a single click.</a:t>
            </a:r>
            <a:endParaRPr kumimoji="0" lang="en-US" sz="1568" b="0" i="0" u="none" strike="noStrike" kern="1200" cap="none" spc="0" normalizeH="0" baseline="0" noProof="0" dirty="0">
              <a:ln>
                <a:noFill/>
              </a:ln>
              <a:solidFill>
                <a:srgbClr val="000000">
                  <a:lumMod val="50000"/>
                  <a:lumOff val="50000"/>
                </a:srgbClr>
              </a:solidFill>
              <a:effectLst/>
              <a:uLnTx/>
              <a:uFillTx/>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294"/>
                </a:solidFill>
                <a:effectLst/>
                <a:uLnTx/>
                <a:uFillTx/>
                <a:latin typeface="Segoe UI Semibold"/>
                <a:ea typeface="+mn-ea"/>
                <a:cs typeface="+mn-cs"/>
              </a:rPr>
              <a:t>Azure Boards</a:t>
            </a:r>
            <a:endParaRPr kumimoji="0" lang="en-US" sz="1765" b="0" i="0" u="none" strike="noStrike" kern="1200" cap="none" spc="0" normalizeH="0" baseline="0" noProof="0" dirty="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83B01"/>
                </a:solidFill>
                <a:effectLst/>
                <a:uLnTx/>
                <a:uFillTx/>
                <a:latin typeface="Segoe UI Semibold"/>
                <a:ea typeface="+mn-ea"/>
                <a:cs typeface="+mn-cs"/>
              </a:rPr>
              <a:t>Azure </a:t>
            </a:r>
            <a:r>
              <a:rPr kumimoji="0" lang="en-US" sz="1765" b="0" i="0" u="none" strike="noStrike" kern="1200" cap="none" spc="0" normalizeH="0" baseline="0" noProof="0" dirty="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2560E0"/>
                </a:solidFill>
                <a:effectLst/>
                <a:uLnTx/>
                <a:uFillTx/>
                <a:latin typeface="Segoe UI Semibold"/>
                <a:ea typeface="+mn-ea"/>
                <a:cs typeface="+mn-cs"/>
              </a:rPr>
              <a:t>Azure Pipelines</a:t>
            </a:r>
            <a:endParaRPr kumimoji="0" lang="en-US" sz="1765" b="0" i="0" u="none" strike="noStrike" kern="1200" cap="none" spc="0" normalizeH="0" baseline="0" noProof="0" dirty="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854CC7"/>
                </a:solidFill>
                <a:effectLst/>
                <a:uLnTx/>
                <a:uFillTx/>
                <a:latin typeface="Segoe UI Semibold"/>
                <a:ea typeface="+mn-ea"/>
                <a:cs typeface="+mn-cs"/>
              </a:rPr>
              <a:t>Azure Test</a:t>
            </a:r>
            <a:r>
              <a:rPr kumimoji="0" lang="en-US" sz="1765" b="0" i="0" u="none" strike="noStrike" kern="1200" cap="none" spc="0" normalizeH="0" baseline="0" noProof="0" dirty="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CB2E6D"/>
                </a:solidFill>
                <a:effectLst/>
                <a:uLnTx/>
                <a:uFillTx/>
                <a:latin typeface="Segoe UI Semibold"/>
                <a:ea typeface="+mn-ea"/>
                <a:cs typeface="+mn-cs"/>
              </a:rPr>
              <a:t>Azure Artifacts</a:t>
            </a:r>
            <a:endParaRPr kumimoji="0" lang="en-US" sz="1765" b="0" i="0" u="none" strike="noStrike" kern="1200" cap="none" spc="0" normalizeH="0" baseline="0" noProof="0" dirty="0">
              <a:ln>
                <a:noFill/>
              </a:ln>
              <a:solidFill>
                <a:srgbClr val="CB2E6D"/>
              </a:solidFill>
              <a:effectLst/>
              <a:uLnTx/>
              <a:uFillTx/>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3529"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94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6FB4-B059-744F-86B5-730BB4D45B1B}"/>
              </a:ext>
            </a:extLst>
          </p:cNvPr>
          <p:cNvSpPr>
            <a:spLocks noGrp="1"/>
          </p:cNvSpPr>
          <p:nvPr>
            <p:ph type="title"/>
          </p:nvPr>
        </p:nvSpPr>
        <p:spPr/>
        <p:txBody>
          <a:bodyPr/>
          <a:lstStyle/>
          <a:p>
            <a:endParaRPr lang="fr-FR"/>
          </a:p>
        </p:txBody>
      </p:sp>
      <p:pic>
        <p:nvPicPr>
          <p:cNvPr id="4" name="Picture 3">
            <a:extLst>
              <a:ext uri="{FF2B5EF4-FFF2-40B4-BE49-F238E27FC236}">
                <a16:creationId xmlns:a16="http://schemas.microsoft.com/office/drawing/2014/main" id="{0B020676-1038-0C4C-B7CF-D6C419F79FEA}"/>
              </a:ext>
            </a:extLst>
          </p:cNvPr>
          <p:cNvPicPr>
            <a:picLocks noChangeAspect="1"/>
          </p:cNvPicPr>
          <p:nvPr/>
        </p:nvPicPr>
        <p:blipFill>
          <a:blip r:embed="rId2"/>
          <a:stretch>
            <a:fillRect/>
          </a:stretch>
        </p:blipFill>
        <p:spPr>
          <a:xfrm>
            <a:off x="0" y="71156"/>
            <a:ext cx="12192000" cy="6715688"/>
          </a:xfrm>
          <a:prstGeom prst="rect">
            <a:avLst/>
          </a:prstGeom>
        </p:spPr>
      </p:pic>
    </p:spTree>
    <p:extLst>
      <p:ext uri="{BB962C8B-B14F-4D97-AF65-F5344CB8AC3E}">
        <p14:creationId xmlns:p14="http://schemas.microsoft.com/office/powerpoint/2010/main" val="17946413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5175" y="856710"/>
            <a:ext cx="10961649" cy="1143874"/>
          </a:xfrm>
        </p:spPr>
        <p:txBody>
          <a:bodyPr>
            <a:noAutofit/>
          </a:bodyPr>
          <a:lstStyle/>
          <a:p>
            <a:pPr>
              <a:lnSpc>
                <a:spcPct val="150000"/>
              </a:lnSpc>
            </a:pPr>
            <a:r>
              <a:rPr lang="en" sz="4100" b="1" dirty="0">
                <a:solidFill>
                  <a:srgbClr val="0070C0"/>
                </a:solidFill>
              </a:rPr>
              <a:t>Workshop : The road to Kubernetes</a:t>
            </a:r>
            <a:endParaRPr lang="en-US" sz="5100" dirty="0">
              <a:solidFill>
                <a:schemeClr val="accent2"/>
              </a:solidFill>
            </a:endParaRPr>
          </a:p>
        </p:txBody>
      </p:sp>
      <p:pic>
        <p:nvPicPr>
          <p:cNvPr id="5" name="Picture 4"/>
          <p:cNvPicPr>
            <a:picLocks noChangeAspect="1"/>
          </p:cNvPicPr>
          <p:nvPr/>
        </p:nvPicPr>
        <p:blipFill>
          <a:blip r:embed="rId3"/>
          <a:stretch>
            <a:fillRect/>
          </a:stretch>
        </p:blipFill>
        <p:spPr>
          <a:xfrm>
            <a:off x="827797" y="2957350"/>
            <a:ext cx="2042792" cy="2042792"/>
          </a:xfrm>
          <a:prstGeom prst="ellipse">
            <a:avLst/>
          </a:prstGeom>
          <a:ln w="63500" cap="rnd">
            <a:solidFill>
              <a:srgbClr val="00B0F0"/>
            </a:solidFill>
          </a:ln>
          <a:effectLst/>
          <a:scene3d>
            <a:camera prst="orthographicFront"/>
            <a:lightRig rig="contrasting" dir="t">
              <a:rot lat="0" lon="0" rev="3000000"/>
            </a:lightRig>
          </a:scene3d>
          <a:sp3d contourW="7620">
            <a:bevelT w="95250" h="31750"/>
            <a:contourClr>
              <a:srgbClr val="333333"/>
            </a:contourClr>
          </a:sp3d>
        </p:spPr>
      </p:pic>
      <p:sp>
        <p:nvSpPr>
          <p:cNvPr id="6" name="Title 1"/>
          <p:cNvSpPr txBox="1">
            <a:spLocks/>
          </p:cNvSpPr>
          <p:nvPr/>
        </p:nvSpPr>
        <p:spPr>
          <a:xfrm>
            <a:off x="3048719" y="3460246"/>
            <a:ext cx="4088350" cy="1037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Light" panose="020F0302020204030204"/>
                <a:ea typeface="+mj-ea"/>
                <a:cs typeface="+mj-cs"/>
              </a:rPr>
              <a:t>Houssem Dellai</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libri Light" panose="020F0302020204030204"/>
                <a:ea typeface="+mj-ea"/>
                <a:cs typeface="+mj-cs"/>
              </a:rPr>
              <a:t>Microsoft MVP</a:t>
            </a:r>
            <a:endParaRPr kumimoji="0" lang="en-US" sz="3600" b="0" i="0" u="none" strike="noStrike" kern="1200" cap="none" spc="0" normalizeH="0" baseline="0" noProof="0" dirty="0">
              <a:ln>
                <a:noFill/>
              </a:ln>
              <a:solidFill>
                <a:srgbClr val="002060"/>
              </a:solidFill>
              <a:effectLst/>
              <a:uLnTx/>
              <a:uFillTx/>
              <a:latin typeface="Calibri Light" panose="020F0302020204030204"/>
              <a:ea typeface="+mj-ea"/>
              <a:cs typeface="+mj-cs"/>
            </a:endParaRPr>
          </a:p>
        </p:txBody>
      </p:sp>
      <p:sp>
        <p:nvSpPr>
          <p:cNvPr id="9" name="Title 1"/>
          <p:cNvSpPr txBox="1">
            <a:spLocks/>
          </p:cNvSpPr>
          <p:nvPr/>
        </p:nvSpPr>
        <p:spPr>
          <a:xfrm>
            <a:off x="7556614" y="2957350"/>
            <a:ext cx="3856927" cy="20427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DevOps</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Continuous Delivery </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Infrastructure as Code (</a:t>
            </a:r>
            <a:r>
              <a:rPr kumimoji="0" lang="en-US" sz="2400" b="0" i="0" u="none" strike="noStrike" kern="1200" cap="none" spc="0" normalizeH="0" baseline="0" noProof="0" dirty="0" err="1">
                <a:ln>
                  <a:noFill/>
                </a:ln>
                <a:solidFill>
                  <a:srgbClr val="002060"/>
                </a:solidFill>
                <a:effectLst/>
                <a:uLnTx/>
                <a:uFillTx/>
                <a:latin typeface="Calibri Light" panose="020F0302020204030204"/>
                <a:ea typeface="+mj-ea"/>
                <a:cs typeface="+mj-cs"/>
              </a:rPr>
              <a:t>IaC</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Azure</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AKS </a:t>
            </a:r>
            <a:r>
              <a:rPr kumimoji="0" lang="fr-FR" sz="2400" b="0" i="0" u="none" strike="noStrike" kern="1200" cap="none" spc="0" normalizeH="0" baseline="0" noProof="0" dirty="0">
                <a:ln>
                  <a:noFill/>
                </a:ln>
                <a:solidFill>
                  <a:srgbClr val="002060"/>
                </a:solidFill>
                <a:effectLst/>
                <a:uLnTx/>
                <a:uFillTx/>
                <a:latin typeface="Calibri Light" panose="020F0302020204030204"/>
                <a:ea typeface="+mj-ea"/>
                <a:cs typeface="+mj-cs"/>
              </a:rPr>
              <a:t>-</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Git </a:t>
            </a:r>
            <a:r>
              <a:rPr kumimoji="0" lang="fr-FR" sz="2400" b="0" i="0" u="none" strike="noStrike" kern="1200" cap="none" spc="0" normalizeH="0" baseline="0" noProof="0" dirty="0">
                <a:ln>
                  <a:noFill/>
                </a:ln>
                <a:solidFill>
                  <a:srgbClr val="002060"/>
                </a:solidFill>
                <a:effectLst/>
                <a:uLnTx/>
                <a:uFillTx/>
                <a:latin typeface="Calibri Light" panose="020F0302020204030204"/>
                <a:ea typeface="+mj-ea"/>
                <a:cs typeface="+mj-cs"/>
              </a:rPr>
              <a:t>- </a:t>
            </a: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Docker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Continuous Integration</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Light" panose="020F0302020204030204"/>
                <a:ea typeface="+mj-ea"/>
                <a:cs typeface="+mj-cs"/>
              </a:rPr>
              <a:t>Kubernetes</a:t>
            </a:r>
            <a:r>
              <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rPr>
              <a:t> – Helm – </a:t>
            </a:r>
            <a:r>
              <a:rPr lang="en-US" sz="2400" dirty="0" err="1">
                <a:solidFill>
                  <a:srgbClr val="002060"/>
                </a:solidFill>
                <a:latin typeface="Calibri Light" panose="020F0302020204030204"/>
              </a:rPr>
              <a:t>Istio</a:t>
            </a:r>
            <a:r>
              <a:rPr lang="en-US" sz="2400" dirty="0">
                <a:solidFill>
                  <a:srgbClr val="002060"/>
                </a:solidFill>
                <a:latin typeface="Calibri Light" panose="020F0302020204030204"/>
              </a:rPr>
              <a:t> Terraform</a:t>
            </a:r>
            <a:endPar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endParaRPr>
          </a:p>
        </p:txBody>
      </p:sp>
      <p:sp>
        <p:nvSpPr>
          <p:cNvPr id="13" name="TextBox 12">
            <a:extLst>
              <a:ext uri="{FF2B5EF4-FFF2-40B4-BE49-F238E27FC236}">
                <a16:creationId xmlns:a16="http://schemas.microsoft.com/office/drawing/2014/main" id="{33C9C31B-EDCD-9C4E-B7E2-7BCF3A7C344F}"/>
              </a:ext>
            </a:extLst>
          </p:cNvPr>
          <p:cNvSpPr txBox="1"/>
          <p:nvPr/>
        </p:nvSpPr>
        <p:spPr>
          <a:xfrm>
            <a:off x="4649649" y="5774875"/>
            <a:ext cx="286668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youtube.com</a:t>
            </a:r>
            <a:r>
              <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srgbClr val="002060"/>
                </a:solidFill>
                <a:effectLst/>
                <a:uLnTx/>
                <a:uFillTx/>
                <a:latin typeface="Calibri" panose="020F0502020204030204"/>
                <a:ea typeface="+mn-ea"/>
                <a:cs typeface="+mn-cs"/>
              </a:rPr>
              <a:t>houssemdellai</a:t>
            </a:r>
            <a:endParaRPr kumimoji="0" lang="en-US" sz="18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algn="ctr">
              <a:defRPr/>
            </a:pPr>
            <a:r>
              <a:rPr lang="en-US" dirty="0">
                <a:solidFill>
                  <a:srgbClr val="002060"/>
                </a:solidFill>
                <a:latin typeface="Calibri Light" panose="020F0302020204030204"/>
              </a:rPr>
              <a:t>@</a:t>
            </a:r>
            <a:r>
              <a:rPr lang="en-US" dirty="0" err="1">
                <a:solidFill>
                  <a:srgbClr val="002060"/>
                </a:solidFill>
                <a:latin typeface="Calibri Light" panose="020F0302020204030204"/>
              </a:rPr>
              <a:t>HoussemDellai</a:t>
            </a:r>
            <a:endParaRPr lang="en-US" sz="2400" dirty="0">
              <a:solidFill>
                <a:srgbClr val="002060"/>
              </a:solidFill>
              <a:latin typeface="Calibri Light" panose="020F0302020204030204"/>
            </a:endParaRPr>
          </a:p>
        </p:txBody>
      </p:sp>
    </p:spTree>
    <p:extLst>
      <p:ext uri="{BB962C8B-B14F-4D97-AF65-F5344CB8AC3E}">
        <p14:creationId xmlns:p14="http://schemas.microsoft.com/office/powerpoint/2010/main" val="6295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6CC7-2A88-7642-9ABA-F49420589988}"/>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4E80DEA1-9652-2C43-994E-4F9049B6EDE8}"/>
              </a:ext>
            </a:extLst>
          </p:cNvPr>
          <p:cNvSpPr>
            <a:spLocks noGrp="1"/>
          </p:cNvSpPr>
          <p:nvPr>
            <p:ph idx="1"/>
          </p:nvPr>
        </p:nvSpPr>
        <p:spPr/>
        <p:txBody>
          <a:bodyPr/>
          <a:lstStyle/>
          <a:p>
            <a:endParaRPr lang="fr-FR"/>
          </a:p>
        </p:txBody>
      </p:sp>
      <p:pic>
        <p:nvPicPr>
          <p:cNvPr id="4" name="Picture 3">
            <a:extLst>
              <a:ext uri="{FF2B5EF4-FFF2-40B4-BE49-F238E27FC236}">
                <a16:creationId xmlns:a16="http://schemas.microsoft.com/office/drawing/2014/main" id="{DFF2A312-2E3D-DB4B-AC78-18BA2A173249}"/>
              </a:ext>
            </a:extLst>
          </p:cNvPr>
          <p:cNvPicPr>
            <a:picLocks noChangeAspect="1"/>
          </p:cNvPicPr>
          <p:nvPr/>
        </p:nvPicPr>
        <p:blipFill>
          <a:blip r:embed="rId2"/>
          <a:stretch>
            <a:fillRect/>
          </a:stretch>
        </p:blipFill>
        <p:spPr>
          <a:xfrm>
            <a:off x="470826" y="349627"/>
            <a:ext cx="11250347" cy="5975350"/>
          </a:xfrm>
          <a:prstGeom prst="rect">
            <a:avLst/>
          </a:prstGeom>
        </p:spPr>
      </p:pic>
    </p:spTree>
    <p:extLst>
      <p:ext uri="{BB962C8B-B14F-4D97-AF65-F5344CB8AC3E}">
        <p14:creationId xmlns:p14="http://schemas.microsoft.com/office/powerpoint/2010/main" val="89251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B253B9-95AB-4141-95B2-0A6197F6B5C7}"/>
              </a:ext>
            </a:extLst>
          </p:cNvPr>
          <p:cNvPicPr>
            <a:picLocks noChangeAspect="1"/>
          </p:cNvPicPr>
          <p:nvPr/>
        </p:nvPicPr>
        <p:blipFill>
          <a:blip r:embed="rId2"/>
          <a:stretch>
            <a:fillRect/>
          </a:stretch>
        </p:blipFill>
        <p:spPr>
          <a:xfrm>
            <a:off x="323931" y="0"/>
            <a:ext cx="11544137" cy="6858000"/>
          </a:xfrm>
          <a:prstGeom prst="rect">
            <a:avLst/>
          </a:prstGeom>
        </p:spPr>
      </p:pic>
    </p:spTree>
    <p:extLst>
      <p:ext uri="{BB962C8B-B14F-4D97-AF65-F5344CB8AC3E}">
        <p14:creationId xmlns:p14="http://schemas.microsoft.com/office/powerpoint/2010/main" val="769116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667B-E971-C747-9885-D98AD3751A1B}"/>
              </a:ext>
            </a:extLst>
          </p:cNvPr>
          <p:cNvSpPr>
            <a:spLocks noGrp="1"/>
          </p:cNvSpPr>
          <p:nvPr>
            <p:ph type="title"/>
          </p:nvPr>
        </p:nvSpPr>
        <p:spPr/>
        <p:txBody>
          <a:bodyPr/>
          <a:lstStyle/>
          <a:p>
            <a:endParaRPr lang="fr-FR"/>
          </a:p>
        </p:txBody>
      </p:sp>
      <p:sp>
        <p:nvSpPr>
          <p:cNvPr id="3" name="Text Placeholder 2">
            <a:extLst>
              <a:ext uri="{FF2B5EF4-FFF2-40B4-BE49-F238E27FC236}">
                <a16:creationId xmlns:a16="http://schemas.microsoft.com/office/drawing/2014/main" id="{BF352963-D7C6-3947-8091-80F53A8CCEDF}"/>
              </a:ext>
            </a:extLst>
          </p:cNvPr>
          <p:cNvSpPr>
            <a:spLocks noGrp="1"/>
          </p:cNvSpPr>
          <p:nvPr>
            <p:ph type="body" idx="1"/>
          </p:nvPr>
        </p:nvSpPr>
        <p:spPr/>
        <p:txBody>
          <a:bodyPr/>
          <a:lstStyle/>
          <a:p>
            <a:endParaRPr lang="fr-FR"/>
          </a:p>
        </p:txBody>
      </p:sp>
      <p:sp>
        <p:nvSpPr>
          <p:cNvPr id="4" name="Text Placeholder 3">
            <a:extLst>
              <a:ext uri="{FF2B5EF4-FFF2-40B4-BE49-F238E27FC236}">
                <a16:creationId xmlns:a16="http://schemas.microsoft.com/office/drawing/2014/main" id="{4CB875C3-4446-7F49-891A-2B435717B142}"/>
              </a:ext>
            </a:extLst>
          </p:cNvPr>
          <p:cNvSpPr>
            <a:spLocks noGrp="1"/>
          </p:cNvSpPr>
          <p:nvPr>
            <p:ph type="body" idx="2"/>
          </p:nvPr>
        </p:nvSpPr>
        <p:spPr/>
        <p:txBody>
          <a:bodyPr/>
          <a:lstStyle/>
          <a:p>
            <a:endParaRPr lang="fr-FR"/>
          </a:p>
        </p:txBody>
      </p:sp>
      <p:pic>
        <p:nvPicPr>
          <p:cNvPr id="6" name="Picture 5">
            <a:extLst>
              <a:ext uri="{FF2B5EF4-FFF2-40B4-BE49-F238E27FC236}">
                <a16:creationId xmlns:a16="http://schemas.microsoft.com/office/drawing/2014/main" id="{54223FAD-D1FF-9540-901B-D379AD45AF9C}"/>
              </a:ext>
            </a:extLst>
          </p:cNvPr>
          <p:cNvPicPr>
            <a:picLocks noChangeAspect="1"/>
          </p:cNvPicPr>
          <p:nvPr/>
        </p:nvPicPr>
        <p:blipFill>
          <a:blip r:embed="rId2"/>
          <a:stretch>
            <a:fillRect/>
          </a:stretch>
        </p:blipFill>
        <p:spPr>
          <a:xfrm>
            <a:off x="0" y="-6791"/>
            <a:ext cx="12192000" cy="6840586"/>
          </a:xfrm>
          <a:prstGeom prst="rect">
            <a:avLst/>
          </a:prstGeom>
        </p:spPr>
      </p:pic>
    </p:spTree>
    <p:extLst>
      <p:ext uri="{BB962C8B-B14F-4D97-AF65-F5344CB8AC3E}">
        <p14:creationId xmlns:p14="http://schemas.microsoft.com/office/powerpoint/2010/main" val="80484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1524" y="1487123"/>
            <a:ext cx="11151237" cy="4842736"/>
          </a:xfrm>
        </p:spPr>
        <p:txBody>
          <a:bodyPr/>
          <a:lstStyle/>
          <a:p>
            <a:pPr marL="0" indent="0">
              <a:buNone/>
            </a:pPr>
            <a:r>
              <a:rPr lang="fr-FR" dirty="0"/>
              <a:t>1) Kubernetes dans le contexte des microservices</a:t>
            </a:r>
          </a:p>
          <a:p>
            <a:pPr marL="0" indent="0">
              <a:buNone/>
            </a:pPr>
            <a:r>
              <a:rPr lang="fr-FR" dirty="0"/>
              <a:t>2) Création des images docker pour Linux</a:t>
            </a:r>
          </a:p>
          <a:p>
            <a:pPr marL="0" indent="0">
              <a:buNone/>
            </a:pPr>
            <a:r>
              <a:rPr lang="fr-FR" dirty="0"/>
              <a:t>3) Enregistrement des conteneurs sur Docker Hub</a:t>
            </a:r>
          </a:p>
          <a:p>
            <a:pPr marL="0" indent="0">
              <a:buNone/>
            </a:pPr>
            <a:r>
              <a:rPr lang="fr-FR" dirty="0"/>
              <a:t>4) Docker-compose pour le multi services</a:t>
            </a:r>
          </a:p>
          <a:p>
            <a:pPr marL="0" indent="0">
              <a:buNone/>
            </a:pPr>
            <a:r>
              <a:rPr lang="fr-FR" dirty="0"/>
              <a:t>5) Déploiement avec les fichiers manifest en YAML</a:t>
            </a:r>
          </a:p>
          <a:p>
            <a:pPr lvl="1"/>
            <a:r>
              <a:rPr lang="fr-FR" dirty="0"/>
              <a:t>Déploiement sur Minikube</a:t>
            </a:r>
          </a:p>
          <a:p>
            <a:pPr lvl="1"/>
            <a:r>
              <a:rPr lang="fr-FR" dirty="0"/>
              <a:t>Déploiement sur un cluster Kubernetes sur Azure (AKS)</a:t>
            </a:r>
          </a:p>
          <a:p>
            <a:pPr marL="0" indent="0">
              <a:buNone/>
            </a:pPr>
            <a:r>
              <a:rPr lang="fr-FR" dirty="0"/>
              <a:t>6) Création des pipelines CI/CD avec Azure DevOps</a:t>
            </a:r>
          </a:p>
        </p:txBody>
      </p:sp>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329071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CC2DC-546E-174F-B897-23A098F31306}"/>
              </a:ext>
            </a:extLst>
          </p:cNvPr>
          <p:cNvPicPr>
            <a:picLocks noChangeAspect="1"/>
          </p:cNvPicPr>
          <p:nvPr/>
        </p:nvPicPr>
        <p:blipFill>
          <a:blip r:embed="rId2"/>
          <a:stretch>
            <a:fillRect/>
          </a:stretch>
        </p:blipFill>
        <p:spPr>
          <a:xfrm rot="16200000">
            <a:off x="2667000" y="-1143000"/>
            <a:ext cx="6858000" cy="9143999"/>
          </a:xfrm>
          <a:prstGeom prst="rect">
            <a:avLst/>
          </a:prstGeom>
        </p:spPr>
      </p:pic>
    </p:spTree>
    <p:extLst>
      <p:ext uri="{BB962C8B-B14F-4D97-AF65-F5344CB8AC3E}">
        <p14:creationId xmlns:p14="http://schemas.microsoft.com/office/powerpoint/2010/main" val="290563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ctrTitle"/>
          </p:nvPr>
        </p:nvSpPr>
        <p:spPr>
          <a:xfrm>
            <a:off x="914400" y="2490375"/>
            <a:ext cx="10363200" cy="2198400"/>
          </a:xfrm>
          <a:prstGeom prst="rect">
            <a:avLst/>
          </a:prstGeom>
        </p:spPr>
        <p:txBody>
          <a:bodyPr spcFirstLastPara="1" wrap="square" lIns="121900" tIns="121900" rIns="121900" bIns="121900" anchor="ctr" anchorCtr="0">
            <a:noAutofit/>
          </a:bodyPr>
          <a:lstStyle/>
          <a:p>
            <a:pPr algn="ctr"/>
            <a:r>
              <a:rPr lang="en"/>
              <a:t>Architecture</a:t>
            </a:r>
            <a:endParaRPr/>
          </a:p>
          <a:p>
            <a:pPr algn="ctr"/>
            <a:r>
              <a:rPr lang="en"/>
              <a:t>Overview</a:t>
            </a:r>
            <a:endParaRPr/>
          </a:p>
        </p:txBody>
      </p:sp>
    </p:spTree>
    <p:extLst>
      <p:ext uri="{BB962C8B-B14F-4D97-AF65-F5344CB8AC3E}">
        <p14:creationId xmlns:p14="http://schemas.microsoft.com/office/powerpoint/2010/main" val="984297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2"/>
          <p:cNvPicPr preferRelativeResize="0"/>
          <p:nvPr/>
        </p:nvPicPr>
        <p:blipFill>
          <a:blip r:embed="rId3">
            <a:alphaModFix/>
          </a:blip>
          <a:stretch>
            <a:fillRect/>
          </a:stretch>
        </p:blipFill>
        <p:spPr>
          <a:xfrm>
            <a:off x="597185" y="0"/>
            <a:ext cx="10997644" cy="6857997"/>
          </a:xfrm>
          <a:prstGeom prst="rect">
            <a:avLst/>
          </a:prstGeom>
          <a:noFill/>
          <a:ln>
            <a:noFill/>
          </a:ln>
        </p:spPr>
      </p:pic>
    </p:spTree>
    <p:extLst>
      <p:ext uri="{BB962C8B-B14F-4D97-AF65-F5344CB8AC3E}">
        <p14:creationId xmlns:p14="http://schemas.microsoft.com/office/powerpoint/2010/main" val="178764062"/>
      </p:ext>
    </p:extLst>
  </p:cSld>
  <p:clrMapOvr>
    <a:masterClrMapping/>
  </p:clrMapOvr>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5.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7068</TotalTime>
  <Words>1484</Words>
  <Application>Microsoft Macintosh PowerPoint</Application>
  <PresentationFormat>Widescreen</PresentationFormat>
  <Paragraphs>103</Paragraphs>
  <Slides>18</Slides>
  <Notes>10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18</vt:i4>
      </vt:variant>
    </vt:vector>
  </HeadingPairs>
  <TitlesOfParts>
    <vt:vector size="32" baseType="lpstr">
      <vt:lpstr>Arial</vt:lpstr>
      <vt:lpstr>Calibri</vt:lpstr>
      <vt:lpstr>Calibri Light</vt:lpstr>
      <vt:lpstr>Segoe Pro SemiLight</vt:lpstr>
      <vt:lpstr>Segoe UI</vt:lpstr>
      <vt:lpstr>Segoe UI Light</vt:lpstr>
      <vt:lpstr>Segoe UI Semibold</vt:lpstr>
      <vt:lpstr>Segoe UI Semilight</vt:lpstr>
      <vt:lpstr>Wingdings</vt:lpstr>
      <vt:lpstr>Azure PPT Template - 2018</vt:lpstr>
      <vt:lpstr>1_MSVID_SMSGR_template_Light_16-9</vt:lpstr>
      <vt:lpstr>1_Office Theme</vt:lpstr>
      <vt:lpstr>1_TechEd 2014 Dk Blue</vt:lpstr>
      <vt:lpstr>Biz</vt:lpstr>
      <vt:lpstr>PowerPoint Presentation</vt:lpstr>
      <vt:lpstr>PowerPoint Presentation</vt:lpstr>
      <vt:lpstr>PowerPoint Presentation</vt:lpstr>
      <vt:lpstr>PowerPoint Presentation</vt:lpstr>
      <vt:lpstr>PowerPoint Presentation</vt:lpstr>
      <vt:lpstr>Agenda</vt:lpstr>
      <vt:lpstr>PowerPoint Presentation</vt:lpstr>
      <vt:lpstr>Architecture Overview</vt:lpstr>
      <vt:lpstr>PowerPoint Presentation</vt:lpstr>
      <vt:lpstr>Traditional Development and Operations</vt:lpstr>
      <vt:lpstr>PowerPoint Presentation</vt:lpstr>
      <vt:lpstr>Resolving issues without DevOps</vt:lpstr>
      <vt:lpstr>Conflicts across Dev, Ops, and Business</vt:lpstr>
      <vt:lpstr>PowerPoint Presentation</vt:lpstr>
      <vt:lpstr>DevOps Basics</vt:lpstr>
      <vt:lpstr>Azure DevOps</vt:lpstr>
      <vt:lpstr>Introducing Azure DevOps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Houssem Dellai</dc:creator>
  <cp:lastModifiedBy>Houssem Dellai</cp:lastModifiedBy>
  <cp:revision>51</cp:revision>
  <dcterms:created xsi:type="dcterms:W3CDTF">2018-11-20T19:21:50Z</dcterms:created>
  <dcterms:modified xsi:type="dcterms:W3CDTF">2019-06-06T12:13:38Z</dcterms:modified>
</cp:coreProperties>
</file>